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12.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3.xml" ContentType="application/vnd.openxmlformats-officedocument.presentationml.notesSlide+xml"/>
  <Override PartName="/ppt/charts/chart9.xml" ContentType="application/vnd.openxmlformats-officedocument.drawingml.chart+xml"/>
  <Override PartName="/ppt/notesSlides/notesSlide14.xml" ContentType="application/vnd.openxmlformats-officedocument.presentationml.notesSlide+xml"/>
  <Override PartName="/ppt/charts/chart10.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74" r:id="rId2"/>
    <p:sldId id="257" r:id="rId3"/>
    <p:sldId id="258" r:id="rId4"/>
    <p:sldId id="259" r:id="rId5"/>
    <p:sldId id="260" r:id="rId6"/>
    <p:sldId id="261" r:id="rId7"/>
    <p:sldId id="269" r:id="rId8"/>
    <p:sldId id="270" r:id="rId9"/>
    <p:sldId id="263" r:id="rId10"/>
    <p:sldId id="265" r:id="rId11"/>
    <p:sldId id="266" r:id="rId12"/>
    <p:sldId id="271" r:id="rId13"/>
    <p:sldId id="272" r:id="rId14"/>
    <p:sldId id="273" r:id="rId15"/>
    <p:sldId id="275" r:id="rId16"/>
    <p:sldId id="276" r:id="rId17"/>
    <p:sldId id="277" r:id="rId18"/>
    <p:sldId id="278"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1E414B08-8108-AAFF-58D2-41C2A1C6050A}">
          <p14:sldIdLst>
            <p14:sldId id="274"/>
            <p14:sldId id="257"/>
          </p14:sldIdLst>
        </p14:section>
        <p14:section name="The problem" id="{46F0D98A-3838-AA2A-2EE9-73F72C2AAFA9}">
          <p14:sldIdLst>
            <p14:sldId id="258"/>
          </p14:sldIdLst>
        </p14:section>
        <p14:section name="Approach" id="{3B15D14C-1A01-15C0-53CB-9DDA3D21AB34}">
          <p14:sldIdLst>
            <p14:sldId id="259"/>
            <p14:sldId id="260"/>
          </p14:sldIdLst>
        </p14:section>
        <p14:section name="Results" id="{C535D913-C75B-1FA2-D934-498D9632E12F}">
          <p14:sldIdLst>
            <p14:sldId id="261"/>
            <p14:sldId id="269"/>
            <p14:sldId id="270"/>
            <p14:sldId id="263"/>
            <p14:sldId id="265"/>
            <p14:sldId id="266"/>
            <p14:sldId id="271"/>
            <p14:sldId id="272"/>
            <p14:sldId id="273"/>
          </p14:sldIdLst>
        </p14:section>
        <p14:section name="Discussion" id="{8F9E19D2-0E33-6446-83F2-EDF114A9E7DC}">
          <p14:sldIdLst>
            <p14:sldId id="275"/>
            <p14:sldId id="276"/>
            <p14:sldId id="277"/>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45853"/>
    <a:srgbClr val="1F7A74"/>
    <a:srgbClr val="D726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160" autoAdjust="0"/>
    <p:restoredTop sz="94610"/>
  </p:normalViewPr>
  <p:slideViewPr>
    <p:cSldViewPr snapToGrid="0" snapToObjects="1">
      <p:cViewPr varScale="1">
        <p:scale>
          <a:sx n="74" d="100"/>
          <a:sy n="74" d="100"/>
        </p:scale>
        <p:origin x="10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Foglio_di_lavoro_di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Foglio_di_lavoro_di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Foglio_di_lavoro_di_Microsoft_Excel4.xlsx"/></Relationships>
</file>

<file path=ppt/charts/_rels/chart6.xml.rels><?xml version="1.0" encoding="UTF-8" standalone="yes"?>
<Relationships xmlns="http://schemas.openxmlformats.org/package/2006/relationships"><Relationship Id="rId1" Type="http://schemas.openxmlformats.org/officeDocument/2006/relationships/package" Target="../embeddings/Foglio_di_lavoro_di_Microsoft_Excel5.xlsx"/></Relationships>
</file>

<file path=ppt/charts/_rels/chart7.xml.rels><?xml version="1.0" encoding="UTF-8" standalone="yes"?>
<Relationships xmlns="http://schemas.openxmlformats.org/package/2006/relationships"><Relationship Id="rId1" Type="http://schemas.openxmlformats.org/officeDocument/2006/relationships/package" Target="../embeddings/Foglio_di_lavoro_di_Microsoft_Excel6.xlsx"/></Relationships>
</file>

<file path=ppt/charts/_rels/chart8.xml.rels><?xml version="1.0" encoding="UTF-8" standalone="yes"?>
<Relationships xmlns="http://schemas.openxmlformats.org/package/2006/relationships"><Relationship Id="rId1" Type="http://schemas.openxmlformats.org/officeDocument/2006/relationships/package" Target="../embeddings/Foglio_di_lavoro_di_Microsoft_Excel7.xlsx"/></Relationships>
</file>

<file path=ppt/charts/_rels/chart9.xml.rels><?xml version="1.0" encoding="UTF-8" standalone="yes"?>
<Relationships xmlns="http://schemas.openxmlformats.org/package/2006/relationships"><Relationship Id="rId1" Type="http://schemas.openxmlformats.org/officeDocument/2006/relationships/package" Target="../embeddings/Foglio_di_lavoro_di_Microsoft_Excel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Foglio_di_lavoro_di_Microsoft_Excel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0"/>
          <c:order val="0"/>
          <c:tx>
            <c:strRef>
              <c:f>Sheet1!$B$1</c:f>
              <c:strCache>
                <c:ptCount val="1"/>
                <c:pt idx="0">
                  <c:v>All observations (n = 747,176)</c:v>
                </c:pt>
              </c:strCache>
            </c:strRef>
          </c:tx>
          <c:spPr>
            <a:solidFill>
              <a:srgbClr val="1F7A74"/>
            </a:solidFill>
            <a:effectLst/>
          </c:spPr>
          <c:invertIfNegative val="0"/>
          <c:dLbls>
            <c:numFmt formatCode="0%" sourceLinked="0"/>
            <c:spPr>
              <a:noFill/>
              <a:ln>
                <a:noFill/>
              </a:ln>
              <a:effectLst/>
            </c:spPr>
            <c:txPr>
              <a:bodyPr/>
              <a:lstStyle/>
              <a:p>
                <a:pPr>
                  <a:defRPr sz="1100" b="0" i="0" u="none" strike="noStrike">
                    <a:solidFill>
                      <a:srgbClr val="1A2530"/>
                    </a:solidFill>
                    <a:latin typeface="+mn-lt"/>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Sheet1!$B$2:$B$8</c:f>
              <c:numCache>
                <c:formatCode>General</c:formatCode>
                <c:ptCount val="7"/>
                <c:pt idx="0">
                  <c:v>0.67574038780688883</c:v>
                </c:pt>
                <c:pt idx="1">
                  <c:v>0.22159705343854727</c:v>
                </c:pt>
                <c:pt idx="2">
                  <c:v>1.1315941625534011E-2</c:v>
                </c:pt>
                <c:pt idx="3">
                  <c:v>8.0836375900724858E-2</c:v>
                </c:pt>
                <c:pt idx="4">
                  <c:v>1.013148173924216E-2</c:v>
                </c:pt>
                <c:pt idx="5">
                  <c:v>3.6939087979271284E-4</c:v>
                </c:pt>
                <c:pt idx="6">
                  <c:v>9.3686092701050358E-6</c:v>
                </c:pt>
              </c:numCache>
            </c:numRef>
          </c:val>
          <c:extLst>
            <c:ext xmlns:c16="http://schemas.microsoft.com/office/drawing/2014/chart" uri="{C3380CC4-5D6E-409C-BE32-E72D297353CC}">
              <c16:uniqueId val="{00000000-B80E-45BC-990D-DFC9AB01996A}"/>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8D3D6"/>
            </a:solidFill>
            <a:prstDash val="solid"/>
            <a:round/>
          </a:ln>
        </c:spPr>
        <c:txPr>
          <a:bodyPr/>
          <a:lstStyle/>
          <a:p>
            <a:pPr>
              <a:defRPr sz="12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max val="0.8"/>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layout/>
      <c:overlay val="0"/>
      <c:txPr>
        <a:bodyPr/>
        <a:lstStyle/>
        <a:p>
          <a:pPr>
            <a:defRPr sz="1200">
              <a:solidFill>
                <a:srgbClr val="1A2530"/>
              </a:solidFill>
              <a:latin typeface="+mn-lt"/>
              <a:cs typeface="+mn-lt"/>
            </a:defRPr>
          </a:pPr>
          <a:endParaRPr lang="it-IT"/>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300" b="0" i="0" u="none" strike="noStrike">
                <a:solidFill>
                  <a:srgbClr val="1A2530"/>
                </a:solidFill>
                <a:latin typeface="+mn-lt"/>
              </a:defRPr>
            </a:pPr>
            <a:r>
              <a:rPr lang="en-US" sz="1300" b="0" i="0" u="none" strike="noStrike">
                <a:solidFill>
                  <a:srgbClr val="1A2530"/>
                </a:solidFill>
                <a:latin typeface="+mn-lt"/>
              </a:rPr>
              <a:t>Share of observations the clinician annotated as unknown, by configuration</a:t>
            </a:r>
          </a:p>
        </c:rich>
      </c:tx>
      <c:layout/>
      <c:overlay val="0"/>
    </c:title>
    <c:autoTitleDeleted val="0"/>
    <c:plotArea>
      <c:layout/>
      <c:barChart>
        <c:barDir val="bar"/>
        <c:grouping val="clustered"/>
        <c:varyColors val="0"/>
        <c:ser>
          <c:idx val="0"/>
          <c:order val="0"/>
          <c:tx>
            <c:strRef>
              <c:f>Sheet1!$B$1</c:f>
              <c:strCache>
                <c:ptCount val="1"/>
                <c:pt idx="0">
                  <c:v>Share with clinician = unknown</c:v>
                </c:pt>
              </c:strCache>
            </c:strRef>
          </c:tx>
          <c:spPr>
            <a:solidFill>
              <a:srgbClr val="E3A33B"/>
            </a:solidFill>
            <a:effectLst/>
          </c:spPr>
          <c:invertIfNegative val="0"/>
          <c:dLbls>
            <c:numFmt formatCode="0.0%" sourceLinked="0"/>
            <c:spPr>
              <a:noFill/>
              <a:ln>
                <a:noFill/>
              </a:ln>
              <a:effectLst/>
            </c:spPr>
            <c:txPr>
              <a:bodyPr/>
              <a:lstStyle/>
              <a:p>
                <a:pPr>
                  <a:defRPr sz="1100" b="0" i="0" u="none" strike="noStrike">
                    <a:solidFill>
                      <a:srgbClr val="1A2530"/>
                    </a:solidFill>
                    <a:latin typeface="+mn-lt"/>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Sheet1!$B$2:$B$8</c:f>
              <c:numCache>
                <c:formatCode>General</c:formatCode>
                <c:ptCount val="7"/>
                <c:pt idx="0">
                  <c:v>0.98324410721394662</c:v>
                </c:pt>
                <c:pt idx="1">
                  <c:v>0.99099485420240141</c:v>
                </c:pt>
                <c:pt idx="2">
                  <c:v>0.94476641040804255</c:v>
                </c:pt>
                <c:pt idx="3">
                  <c:v>0.9760592062782496</c:v>
                </c:pt>
                <c:pt idx="4">
                  <c:v>0.88229854689564069</c:v>
                </c:pt>
                <c:pt idx="5">
                  <c:v>0.32246376811594202</c:v>
                </c:pt>
                <c:pt idx="6">
                  <c:v>0.42857142857142855</c:v>
                </c:pt>
              </c:numCache>
            </c:numRef>
          </c:val>
          <c:extLst>
            <c:ext xmlns:c16="http://schemas.microsoft.com/office/drawing/2014/chart" uri="{C3380CC4-5D6E-409C-BE32-E72D297353CC}">
              <c16:uniqueId val="{00000000-3CB9-443A-9345-4A2410B04681}"/>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C8D3D6"/>
            </a:solidFill>
            <a:prstDash val="solid"/>
            <a:round/>
          </a:ln>
        </c:spPr>
        <c:txPr>
          <a:bodyPr/>
          <a:lstStyle/>
          <a:p>
            <a:pPr>
              <a:defRPr sz="12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max val="1.1200000000000001"/>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barChart>
        <c:barDir val="col"/>
        <c:grouping val="clustered"/>
        <c:varyColors val="0"/>
        <c:ser>
          <c:idx val="1"/>
          <c:order val="0"/>
          <c:tx>
            <c:strRef>
              <c:f>Sheet1!$C$1</c:f>
              <c:strCache>
                <c:ptCount val="1"/>
                <c:pt idx="0">
                  <c:v>Clinician ≠ unknown (n = 12,946)</c:v>
                </c:pt>
              </c:strCache>
            </c:strRef>
          </c:tx>
          <c:spPr>
            <a:solidFill>
              <a:srgbClr val="E3A33B"/>
            </a:solidFill>
            <a:effectLst/>
          </c:spPr>
          <c:invertIfNegative val="0"/>
          <c:dLbls>
            <c:numFmt formatCode="0%" sourceLinked="0"/>
            <c:spPr>
              <a:noFill/>
              <a:ln>
                <a:noFill/>
              </a:ln>
              <a:effectLst/>
            </c:spPr>
            <c:txPr>
              <a:bodyPr/>
              <a:lstStyle/>
              <a:p>
                <a:pPr>
                  <a:defRPr sz="1100" b="0" i="0" u="none" strike="noStrike">
                    <a:solidFill>
                      <a:srgbClr val="1A2530"/>
                    </a:solidFill>
                    <a:latin typeface="+mn-lt"/>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Sheet1!$C$2:$C$8</c:f>
              <c:numCache>
                <c:formatCode>General</c:formatCode>
                <c:ptCount val="7"/>
                <c:pt idx="0">
                  <c:v>0.65348370152942992</c:v>
                </c:pt>
                <c:pt idx="1">
                  <c:v>0.1151707090993357</c:v>
                </c:pt>
                <c:pt idx="2">
                  <c:v>3.6072918275915342E-2</c:v>
                </c:pt>
                <c:pt idx="3">
                  <c:v>0.11169473196354086</c:v>
                </c:pt>
                <c:pt idx="4">
                  <c:v>6.8824347288737833E-2</c:v>
                </c:pt>
                <c:pt idx="5">
                  <c:v>1.4444616097636335E-2</c:v>
                </c:pt>
                <c:pt idx="6">
                  <c:v>3.0897574540398578E-4</c:v>
                </c:pt>
              </c:numCache>
            </c:numRef>
          </c:val>
          <c:extLst>
            <c:ext xmlns:c16="http://schemas.microsoft.com/office/drawing/2014/chart" uri="{C3380CC4-5D6E-409C-BE32-E72D297353CC}">
              <c16:uniqueId val="{00000001-A169-4DCB-AF59-F3E53C5F1E3C}"/>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8D3D6"/>
            </a:solidFill>
            <a:prstDash val="solid"/>
            <a:round/>
          </a:ln>
        </c:spPr>
        <c:txPr>
          <a:bodyPr/>
          <a:lstStyle/>
          <a:p>
            <a:pPr>
              <a:defRPr sz="12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max val="0.8"/>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layout/>
      <c:overlay val="0"/>
      <c:txPr>
        <a:bodyPr/>
        <a:lstStyle/>
        <a:p>
          <a:pPr>
            <a:defRPr sz="1200">
              <a:solidFill>
                <a:srgbClr val="1A2530"/>
              </a:solidFill>
              <a:latin typeface="+mn-lt"/>
              <a:cs typeface="+mn-lt"/>
            </a:defRPr>
          </a:pPr>
          <a:endParaRPr lang="it-IT"/>
        </a:p>
      </c:txPr>
    </c:legend>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400" b="0" i="0" u="none" strike="noStrike">
                <a:solidFill>
                  <a:srgbClr val="1A2530"/>
                </a:solidFill>
                <a:latin typeface="+mn-lt"/>
              </a:defRPr>
            </a:pPr>
            <a:r>
              <a:rPr lang="it-IT" sz="1400" b="0" i="0" u="none" strike="noStrike">
                <a:solidFill>
                  <a:srgbClr val="1A2530"/>
                </a:solidFill>
                <a:latin typeface="+mn-lt"/>
              </a:rPr>
              <a:t>All observations (n = 747,176)</a:t>
            </a:r>
          </a:p>
        </c:rich>
      </c:tx>
      <c:layout/>
      <c:overlay val="0"/>
    </c:title>
    <c:autoTitleDeleted val="0"/>
    <c:plotArea>
      <c:layout/>
      <c:barChart>
        <c:barDir val="bar"/>
        <c:grouping val="percentStacked"/>
        <c:varyColors val="0"/>
        <c:ser>
          <c:idx val="0"/>
          <c:order val="0"/>
          <c:tx>
            <c:strRef>
              <c:f>Sheet1!$B$1</c:f>
              <c:strCache>
                <c:ptCount val="1"/>
                <c:pt idx="0">
                  <c:v>With the largest group</c:v>
                </c:pt>
              </c:strCache>
            </c:strRef>
          </c:tx>
          <c:spPr>
            <a:solidFill>
              <a:srgbClr val="1F7A74"/>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Sheet1!$B$2:$B$8</c:f>
              <c:numCache>
                <c:formatCode>General</c:formatCode>
                <c:ptCount val="7"/>
                <c:pt idx="0">
                  <c:v>0.96381638235125189</c:v>
                </c:pt>
                <c:pt idx="1">
                  <c:v>0.92336868552653828</c:v>
                </c:pt>
                <c:pt idx="2">
                  <c:v>0.64719101123595502</c:v>
                </c:pt>
                <c:pt idx="3">
                  <c:v>0.69764400072848887</c:v>
                </c:pt>
                <c:pt idx="4">
                  <c:v>0.70990752972258919</c:v>
                </c:pt>
                <c:pt idx="5">
                  <c:v>0.19565217391304349</c:v>
                </c:pt>
                <c:pt idx="6">
                  <c:v>1</c:v>
                </c:pt>
              </c:numCache>
            </c:numRef>
          </c:val>
          <c:extLst>
            <c:ext xmlns:c16="http://schemas.microsoft.com/office/drawing/2014/chart" uri="{C3380CC4-5D6E-409C-BE32-E72D297353CC}">
              <c16:uniqueId val="{00000000-2304-43DD-B847-9C1EE51E109D}"/>
            </c:ext>
          </c:extLst>
        </c:ser>
        <c:ser>
          <c:idx val="1"/>
          <c:order val="1"/>
          <c:tx>
            <c:strRef>
              <c:f>Sheet1!$C$1</c:f>
              <c:strCache>
                <c:ptCount val="1"/>
                <c:pt idx="0">
                  <c:v>With a smaller group</c:v>
                </c:pt>
              </c:strCache>
            </c:strRef>
          </c:tx>
          <c:spPr>
            <a:solidFill>
              <a:srgbClr val="E3A33B"/>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Sheet1!$C$2:$C$8</c:f>
              <c:numCache>
                <c:formatCode>General</c:formatCode>
                <c:ptCount val="7"/>
                <c:pt idx="0">
                  <c:v>0</c:v>
                </c:pt>
                <c:pt idx="1">
                  <c:v>5.5673664629285143E-2</c:v>
                </c:pt>
                <c:pt idx="2">
                  <c:v>0.34275576581904199</c:v>
                </c:pt>
                <c:pt idx="3">
                  <c:v>0.26270302488451797</c:v>
                </c:pt>
                <c:pt idx="4">
                  <c:v>0.2558784676354029</c:v>
                </c:pt>
                <c:pt idx="5">
                  <c:v>0.73188405797101452</c:v>
                </c:pt>
                <c:pt idx="6">
                  <c:v>0</c:v>
                </c:pt>
              </c:numCache>
            </c:numRef>
          </c:val>
          <c:extLst>
            <c:ext xmlns:c16="http://schemas.microsoft.com/office/drawing/2014/chart" uri="{C3380CC4-5D6E-409C-BE32-E72D297353CC}">
              <c16:uniqueId val="{00000001-2304-43DD-B847-9C1EE51E109D}"/>
            </c:ext>
          </c:extLst>
        </c:ser>
        <c:ser>
          <c:idx val="2"/>
          <c:order val="2"/>
          <c:tx>
            <c:strRef>
              <c:f>Sheet1!$D$1</c:f>
              <c:strCache>
                <c:ptCount val="1"/>
                <c:pt idx="0">
                  <c:v>With no model</c:v>
                </c:pt>
              </c:strCache>
            </c:strRef>
          </c:tx>
          <c:spPr>
            <a:solidFill>
              <a:srgbClr val="D7263D"/>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Sheet1!$D$2:$D$8</c:f>
              <c:numCache>
                <c:formatCode>General</c:formatCode>
                <c:ptCount val="7"/>
                <c:pt idx="0">
                  <c:v>3.6183617648748161E-2</c:v>
                </c:pt>
                <c:pt idx="1">
                  <c:v>2.095764984417655E-2</c:v>
                </c:pt>
                <c:pt idx="2">
                  <c:v>1.0053222945002957E-2</c:v>
                </c:pt>
                <c:pt idx="3">
                  <c:v>3.965297438699316E-2</c:v>
                </c:pt>
                <c:pt idx="4">
                  <c:v>3.4214002642007926E-2</c:v>
                </c:pt>
                <c:pt idx="5">
                  <c:v>7.2463768115942032E-2</c:v>
                </c:pt>
                <c:pt idx="6">
                  <c:v>0</c:v>
                </c:pt>
              </c:numCache>
            </c:numRef>
          </c:val>
          <c:extLst>
            <c:ext xmlns:c16="http://schemas.microsoft.com/office/drawing/2014/chart" uri="{C3380CC4-5D6E-409C-BE32-E72D297353CC}">
              <c16:uniqueId val="{00000002-2304-43DD-B847-9C1EE51E109D}"/>
            </c:ext>
          </c:extLst>
        </c:ser>
        <c:dLbls>
          <c:dLblPos val="ctr"/>
          <c:showLegendKey val="0"/>
          <c:showVal val="1"/>
          <c:showCatName val="0"/>
          <c:showSerName val="0"/>
          <c:showPercent val="0"/>
          <c:showBubbleSize val="0"/>
        </c:dLbls>
        <c:gapWidth val="40"/>
        <c:overlap val="10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C8D3D6"/>
            </a:solidFill>
            <a:prstDash val="solid"/>
            <a:round/>
          </a:ln>
        </c:spPr>
        <c:txPr>
          <a:bodyPr/>
          <a:lstStyle/>
          <a:p>
            <a:pPr>
              <a:defRPr sz="12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scaling>
        <c:delete val="1"/>
        <c:axPos val="t"/>
        <c:numFmt formatCode="General" sourceLinked="0"/>
        <c:majorTickMark val="out"/>
        <c:minorTickMark val="none"/>
        <c:tickLblPos val="low"/>
        <c:crossAx val="2094734554"/>
        <c:crosses val="autoZero"/>
        <c:crossBetween val="between"/>
      </c:valAx>
      <c:spPr>
        <a:noFill/>
        <a:ln>
          <a:noFill/>
        </a:ln>
        <a:effectLst/>
      </c:spPr>
    </c:plotArea>
    <c:legend>
      <c:legendPos val="b"/>
      <c:layout/>
      <c:overlay val="0"/>
      <c:txPr>
        <a:bodyPr/>
        <a:lstStyle/>
        <a:p>
          <a:pPr>
            <a:defRPr sz="1200">
              <a:solidFill>
                <a:srgbClr val="1A2530"/>
              </a:solidFill>
              <a:latin typeface="+mn-lt"/>
              <a:cs typeface="+mn-lt"/>
            </a:defRPr>
          </a:pPr>
          <a:endParaRPr lang="it-IT"/>
        </a:p>
      </c:txPr>
    </c:legend>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400" b="0" i="0" u="none" strike="noStrike">
                <a:solidFill>
                  <a:srgbClr val="1A2530"/>
                </a:solidFill>
                <a:latin typeface="+mn-lt"/>
              </a:defRPr>
            </a:pPr>
            <a:r>
              <a:rPr lang="it-IT" sz="1400" b="0" i="0" u="none" strike="noStrike">
                <a:solidFill>
                  <a:srgbClr val="1A2530"/>
                </a:solidFill>
                <a:latin typeface="+mn-lt"/>
              </a:rPr>
              <a:t>Clinician ≠ unknown (n = 12,946)</a:t>
            </a:r>
          </a:p>
        </c:rich>
      </c:tx>
      <c:layout/>
      <c:overlay val="0"/>
    </c:title>
    <c:autoTitleDeleted val="0"/>
    <c:plotArea>
      <c:layout/>
      <c:barChart>
        <c:barDir val="bar"/>
        <c:grouping val="percentStacked"/>
        <c:varyColors val="0"/>
        <c:ser>
          <c:idx val="0"/>
          <c:order val="0"/>
          <c:tx>
            <c:strRef>
              <c:f>Sheet1!$B$1</c:f>
              <c:strCache>
                <c:ptCount val="1"/>
                <c:pt idx="0">
                  <c:v>With the largest group</c:v>
                </c:pt>
              </c:strCache>
            </c:strRef>
          </c:tx>
          <c:spPr>
            <a:solidFill>
              <a:srgbClr val="1F7A74"/>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Sheet1!$B$2:$B$8</c:f>
              <c:numCache>
                <c:formatCode>General</c:formatCode>
                <c:ptCount val="7"/>
                <c:pt idx="0">
                  <c:v>0.88853427895981085</c:v>
                </c:pt>
                <c:pt idx="1">
                  <c:v>0.7283702213279678</c:v>
                </c:pt>
                <c:pt idx="2">
                  <c:v>0.38329764453961457</c:v>
                </c:pt>
                <c:pt idx="3">
                  <c:v>0.71092669432918398</c:v>
                </c:pt>
                <c:pt idx="4">
                  <c:v>0.4713804713804714</c:v>
                </c:pt>
                <c:pt idx="5">
                  <c:v>9.6256684491978606E-2</c:v>
                </c:pt>
                <c:pt idx="6">
                  <c:v>1</c:v>
                </c:pt>
              </c:numCache>
            </c:numRef>
          </c:val>
          <c:extLst>
            <c:ext xmlns:c16="http://schemas.microsoft.com/office/drawing/2014/chart" uri="{C3380CC4-5D6E-409C-BE32-E72D297353CC}">
              <c16:uniqueId val="{00000000-93DB-4861-93A6-EA09C9AF5FDA}"/>
            </c:ext>
          </c:extLst>
        </c:ser>
        <c:ser>
          <c:idx val="1"/>
          <c:order val="1"/>
          <c:tx>
            <c:strRef>
              <c:f>Sheet1!$C$1</c:f>
              <c:strCache>
                <c:ptCount val="1"/>
                <c:pt idx="0">
                  <c:v>With a smaller group</c:v>
                </c:pt>
              </c:strCache>
            </c:strRef>
          </c:tx>
          <c:spPr>
            <a:solidFill>
              <a:srgbClr val="E3A33B"/>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Sheet1!$C$2:$C$8</c:f>
              <c:numCache>
                <c:formatCode>General</c:formatCode>
                <c:ptCount val="7"/>
                <c:pt idx="0">
                  <c:v>0</c:v>
                </c:pt>
                <c:pt idx="1">
                  <c:v>0.14553990610328638</c:v>
                </c:pt>
                <c:pt idx="2">
                  <c:v>0.51391862955032119</c:v>
                </c:pt>
                <c:pt idx="3">
                  <c:v>0.1839557399723375</c:v>
                </c:pt>
                <c:pt idx="4">
                  <c:v>0.25140291806958476</c:v>
                </c:pt>
                <c:pt idx="5">
                  <c:v>0.80213903743315507</c:v>
                </c:pt>
                <c:pt idx="6">
                  <c:v>0</c:v>
                </c:pt>
              </c:numCache>
            </c:numRef>
          </c:val>
          <c:extLst>
            <c:ext xmlns:c16="http://schemas.microsoft.com/office/drawing/2014/chart" uri="{C3380CC4-5D6E-409C-BE32-E72D297353CC}">
              <c16:uniqueId val="{00000001-93DB-4861-93A6-EA09C9AF5FDA}"/>
            </c:ext>
          </c:extLst>
        </c:ser>
        <c:ser>
          <c:idx val="2"/>
          <c:order val="2"/>
          <c:tx>
            <c:strRef>
              <c:f>Sheet1!$D$1</c:f>
              <c:strCache>
                <c:ptCount val="1"/>
                <c:pt idx="0">
                  <c:v>With no model</c:v>
                </c:pt>
              </c:strCache>
            </c:strRef>
          </c:tx>
          <c:spPr>
            <a:solidFill>
              <a:srgbClr val="D7263D"/>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Sheet1!$D$2:$D$8</c:f>
              <c:numCache>
                <c:formatCode>General</c:formatCode>
                <c:ptCount val="7"/>
                <c:pt idx="0">
                  <c:v>0.11146572104018912</c:v>
                </c:pt>
                <c:pt idx="1">
                  <c:v>0.12608987256874582</c:v>
                </c:pt>
                <c:pt idx="2">
                  <c:v>0.10278372591006424</c:v>
                </c:pt>
                <c:pt idx="3">
                  <c:v>0.10511756569847856</c:v>
                </c:pt>
                <c:pt idx="4">
                  <c:v>0.2772166105499439</c:v>
                </c:pt>
                <c:pt idx="5">
                  <c:v>0.10160427807486631</c:v>
                </c:pt>
                <c:pt idx="6">
                  <c:v>0</c:v>
                </c:pt>
              </c:numCache>
            </c:numRef>
          </c:val>
          <c:extLst>
            <c:ext xmlns:c16="http://schemas.microsoft.com/office/drawing/2014/chart" uri="{C3380CC4-5D6E-409C-BE32-E72D297353CC}">
              <c16:uniqueId val="{00000002-93DB-4861-93A6-EA09C9AF5FDA}"/>
            </c:ext>
          </c:extLst>
        </c:ser>
        <c:dLbls>
          <c:dLblPos val="ctr"/>
          <c:showLegendKey val="0"/>
          <c:showVal val="1"/>
          <c:showCatName val="0"/>
          <c:showSerName val="0"/>
          <c:showPercent val="0"/>
          <c:showBubbleSize val="0"/>
        </c:dLbls>
        <c:gapWidth val="40"/>
        <c:overlap val="10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C8D3D6"/>
            </a:solidFill>
            <a:prstDash val="solid"/>
            <a:round/>
          </a:ln>
        </c:spPr>
        <c:txPr>
          <a:bodyPr/>
          <a:lstStyle/>
          <a:p>
            <a:pPr>
              <a:defRPr sz="12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scaling>
        <c:delete val="1"/>
        <c:axPos val="t"/>
        <c:numFmt formatCode="General" sourceLinked="0"/>
        <c:majorTickMark val="out"/>
        <c:minorTickMark val="none"/>
        <c:tickLblPos val="low"/>
        <c:crossAx val="2094734554"/>
        <c:crosses val="autoZero"/>
        <c:crossBetween val="between"/>
      </c:valAx>
      <c:spPr>
        <a:noFill/>
        <a:ln>
          <a:noFill/>
        </a:ln>
        <a:effectLst/>
      </c:spPr>
    </c:plotArea>
    <c:legend>
      <c:legendPos val="b"/>
      <c:layout/>
      <c:overlay val="0"/>
      <c:txPr>
        <a:bodyPr/>
        <a:lstStyle/>
        <a:p>
          <a:pPr>
            <a:defRPr sz="1200">
              <a:solidFill>
                <a:srgbClr val="1A2530"/>
              </a:solidFill>
              <a:latin typeface="+mn-lt"/>
              <a:cs typeface="+mn-lt"/>
            </a:defRPr>
          </a:pPr>
          <a:endParaRPr lang="it-IT"/>
        </a:p>
      </c:txPr>
    </c:legend>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300" b="0" i="0" u="none" strike="noStrike">
                <a:solidFill>
                  <a:srgbClr val="1A2530"/>
                </a:solidFill>
                <a:latin typeface="+mn-lt"/>
              </a:defRPr>
            </a:pPr>
            <a:r>
              <a:rPr lang="en-US" sz="1300" b="0" i="0" u="none" strike="noStrike">
                <a:solidFill>
                  <a:srgbClr val="1A2530"/>
                </a:solidFill>
                <a:latin typeface="+mn-lt"/>
              </a:rPr>
              <a:t>Model agreement configurations, notes where the clinician ≠ unknown</a:t>
            </a:r>
          </a:p>
        </c:rich>
      </c:tx>
      <c:layout/>
      <c:overlay val="0"/>
    </c:title>
    <c:autoTitleDeleted val="0"/>
    <c:plotArea>
      <c:layout/>
      <c:barChart>
        <c:barDir val="col"/>
        <c:grouping val="clustered"/>
        <c:varyColors val="0"/>
        <c:ser>
          <c:idx val="0"/>
          <c:order val="0"/>
          <c:tx>
            <c:strRef>
              <c:f>Sheet1!$B$1</c:f>
              <c:strCache>
                <c:ptCount val="1"/>
                <c:pt idx="0">
                  <c:v>All variables (n = 12,946)</c:v>
                </c:pt>
              </c:strCache>
            </c:strRef>
          </c:tx>
          <c:spPr>
            <a:solidFill>
              <a:srgbClr val="7C8C96"/>
            </a:solidFill>
            <a:effectLst/>
          </c:spPr>
          <c:invertIfNegative val="0"/>
          <c:dLbls>
            <c:numFmt formatCode="0%" sourceLinked="0"/>
            <c:spPr>
              <a:noFill/>
              <a:ln>
                <a:noFill/>
              </a:ln>
              <a:effectLst/>
            </c:spPr>
            <c:txPr>
              <a:bodyPr/>
              <a:lstStyle/>
              <a:p>
                <a:pPr>
                  <a:defRPr sz="1000" b="0" i="0" u="none" strike="noStrike">
                    <a:solidFill>
                      <a:srgbClr val="1A2530"/>
                    </a:solidFill>
                    <a:latin typeface="+mn-lt"/>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Sheet1!$B$2:$B$8</c:f>
              <c:numCache>
                <c:formatCode>General</c:formatCode>
                <c:ptCount val="7"/>
                <c:pt idx="0">
                  <c:v>0.65348370152942992</c:v>
                </c:pt>
                <c:pt idx="1">
                  <c:v>0.1151707090993357</c:v>
                </c:pt>
                <c:pt idx="2">
                  <c:v>3.6072918275915342E-2</c:v>
                </c:pt>
                <c:pt idx="3">
                  <c:v>0.11169473196354086</c:v>
                </c:pt>
                <c:pt idx="4">
                  <c:v>6.8824347288737833E-2</c:v>
                </c:pt>
                <c:pt idx="5">
                  <c:v>1.4444616097636335E-2</c:v>
                </c:pt>
                <c:pt idx="6">
                  <c:v>3.0897574540398578E-4</c:v>
                </c:pt>
              </c:numCache>
            </c:numRef>
          </c:val>
          <c:extLst>
            <c:ext xmlns:c16="http://schemas.microsoft.com/office/drawing/2014/chart" uri="{C3380CC4-5D6E-409C-BE32-E72D297353CC}">
              <c16:uniqueId val="{00000000-C9E4-4068-B9F3-45972B4C2050}"/>
            </c:ext>
          </c:extLst>
        </c:ser>
        <c:ser>
          <c:idx val="1"/>
          <c:order val="1"/>
          <c:tx>
            <c:strRef>
              <c:f>Sheet1!$C$1</c:f>
              <c:strCache>
                <c:ptCount val="1"/>
                <c:pt idx="0">
                  <c:v>Fever (n = 29)</c:v>
                </c:pt>
              </c:strCache>
            </c:strRef>
          </c:tx>
          <c:spPr>
            <a:solidFill>
              <a:srgbClr val="D7263D"/>
            </a:solidFill>
            <a:effectLst/>
          </c:spPr>
          <c:invertIfNegative val="0"/>
          <c:dLbls>
            <c:numFmt formatCode="0%" sourceLinked="0"/>
            <c:spPr>
              <a:noFill/>
              <a:ln>
                <a:noFill/>
              </a:ln>
              <a:effectLst/>
            </c:spPr>
            <c:txPr>
              <a:bodyPr/>
              <a:lstStyle/>
              <a:p>
                <a:pPr>
                  <a:defRPr sz="1000" b="0" i="0" u="none" strike="noStrike">
                    <a:solidFill>
                      <a:srgbClr val="1A2530"/>
                    </a:solidFill>
                    <a:latin typeface="+mn-lt"/>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Sheet1!$C$2:$C$8</c:f>
              <c:numCache>
                <c:formatCode>General</c:formatCode>
                <c:ptCount val="7"/>
                <c:pt idx="0">
                  <c:v>0.55172413793103448</c:v>
                </c:pt>
                <c:pt idx="1">
                  <c:v>0.20689655172413793</c:v>
                </c:pt>
                <c:pt idx="2">
                  <c:v>0</c:v>
                </c:pt>
                <c:pt idx="3">
                  <c:v>6.8965517241379309E-2</c:v>
                </c:pt>
                <c:pt idx="4">
                  <c:v>0.17241379310344829</c:v>
                </c:pt>
                <c:pt idx="5">
                  <c:v>0</c:v>
                </c:pt>
                <c:pt idx="6">
                  <c:v>0</c:v>
                </c:pt>
              </c:numCache>
            </c:numRef>
          </c:val>
          <c:extLst>
            <c:ext xmlns:c16="http://schemas.microsoft.com/office/drawing/2014/chart" uri="{C3380CC4-5D6E-409C-BE32-E72D297353CC}">
              <c16:uniqueId val="{00000001-C9E4-4068-B9F3-45972B4C2050}"/>
            </c:ext>
          </c:extLst>
        </c:ser>
        <c:ser>
          <c:idx val="2"/>
          <c:order val="2"/>
          <c:tx>
            <c:strRef>
              <c:f>Sheet1!$D$1</c:f>
              <c:strCache>
                <c:ptCount val="1"/>
                <c:pt idx="0">
                  <c:v>Drug allergy (n = 562)</c:v>
                </c:pt>
              </c:strCache>
            </c:strRef>
          </c:tx>
          <c:spPr>
            <a:solidFill>
              <a:srgbClr val="1F7A74"/>
            </a:solidFill>
            <a:effectLst/>
          </c:spPr>
          <c:invertIfNegative val="0"/>
          <c:dLbls>
            <c:numFmt formatCode="0%" sourceLinked="0"/>
            <c:spPr>
              <a:noFill/>
              <a:ln>
                <a:noFill/>
              </a:ln>
              <a:effectLst/>
            </c:spPr>
            <c:txPr>
              <a:bodyPr/>
              <a:lstStyle/>
              <a:p>
                <a:pPr>
                  <a:defRPr sz="1000" b="0" i="0" u="none" strike="noStrike">
                    <a:solidFill>
                      <a:srgbClr val="1A2530"/>
                    </a:solidFill>
                    <a:latin typeface="+mn-lt"/>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Sheet1!$D$2:$D$8</c:f>
              <c:numCache>
                <c:formatCode>General</c:formatCode>
                <c:ptCount val="7"/>
                <c:pt idx="0">
                  <c:v>0.59786476868327398</c:v>
                </c:pt>
                <c:pt idx="1">
                  <c:v>0.19750889679715303</c:v>
                </c:pt>
                <c:pt idx="2">
                  <c:v>5.3380782918149468E-3</c:v>
                </c:pt>
                <c:pt idx="3">
                  <c:v>0.19572953736654805</c:v>
                </c:pt>
                <c:pt idx="4">
                  <c:v>3.5587188612099642E-3</c:v>
                </c:pt>
                <c:pt idx="5">
                  <c:v>0</c:v>
                </c:pt>
                <c:pt idx="6">
                  <c:v>0</c:v>
                </c:pt>
              </c:numCache>
            </c:numRef>
          </c:val>
          <c:extLst>
            <c:ext xmlns:c16="http://schemas.microsoft.com/office/drawing/2014/chart" uri="{C3380CC4-5D6E-409C-BE32-E72D297353CC}">
              <c16:uniqueId val="{00000002-C9E4-4068-B9F3-45972B4C2050}"/>
            </c:ext>
          </c:extLst>
        </c:ser>
        <c:dLbls>
          <c:showLegendKey val="0"/>
          <c:showVal val="1"/>
          <c:showCatName val="0"/>
          <c:showSerName val="0"/>
          <c:showPercent val="0"/>
          <c:showBubbleSize val="0"/>
        </c:dLbls>
        <c:gapWidth val="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8D3D6"/>
            </a:solidFill>
            <a:prstDash val="solid"/>
            <a:round/>
          </a:ln>
        </c:spPr>
        <c:txPr>
          <a:bodyPr/>
          <a:lstStyle/>
          <a:p>
            <a:pPr>
              <a:defRPr sz="12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max val="0.75"/>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layout/>
      <c:overlay val="0"/>
      <c:txPr>
        <a:bodyPr/>
        <a:lstStyle/>
        <a:p>
          <a:pPr>
            <a:defRPr sz="1200">
              <a:solidFill>
                <a:srgbClr val="1A2530"/>
              </a:solidFill>
              <a:latin typeface="+mn-lt"/>
              <a:cs typeface="+mn-lt"/>
            </a:defRPr>
          </a:pPr>
          <a:endParaRPr lang="it-IT"/>
        </a:p>
      </c:txPr>
    </c:legend>
    <c:plotVisOnly val="1"/>
    <c:dispBlanksAs val="span"/>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400" b="0" i="0" u="none" strike="noStrike">
                <a:solidFill>
                  <a:srgbClr val="1A2530"/>
                </a:solidFill>
                <a:latin typeface="+mn-lt"/>
              </a:defRPr>
            </a:pPr>
            <a:r>
              <a:rPr lang="it-IT" sz="1400" b="1" i="0" u="none" strike="noStrike" dirty="0">
                <a:solidFill>
                  <a:srgbClr val="1A2530"/>
                </a:solidFill>
                <a:latin typeface="+mn-lt"/>
              </a:rPr>
              <a:t>Fever on ED </a:t>
            </a:r>
            <a:r>
              <a:rPr lang="it-IT" sz="1400" b="1" i="0" u="none" strike="noStrike" dirty="0" err="1">
                <a:solidFill>
                  <a:srgbClr val="1A2530"/>
                </a:solidFill>
                <a:latin typeface="+mn-lt"/>
              </a:rPr>
              <a:t>arrival</a:t>
            </a:r>
            <a:r>
              <a:rPr lang="it-IT" sz="1400" b="1" i="0" u="none" strike="noStrike" dirty="0">
                <a:solidFill>
                  <a:srgbClr val="1A2530"/>
                </a:solidFill>
                <a:latin typeface="+mn-lt"/>
              </a:rPr>
              <a:t> (n = 29)</a:t>
            </a:r>
          </a:p>
        </c:rich>
      </c:tx>
      <c:layout/>
      <c:overlay val="0"/>
    </c:title>
    <c:autoTitleDeleted val="0"/>
    <c:plotArea>
      <c:layout/>
      <c:barChart>
        <c:barDir val="bar"/>
        <c:grouping val="percentStacked"/>
        <c:varyColors val="0"/>
        <c:ser>
          <c:idx val="0"/>
          <c:order val="0"/>
          <c:tx>
            <c:strRef>
              <c:f>Sheet1!$B$1</c:f>
              <c:strCache>
                <c:ptCount val="1"/>
                <c:pt idx="0">
                  <c:v>With the largest group</c:v>
                </c:pt>
              </c:strCache>
            </c:strRef>
          </c:tx>
          <c:spPr>
            <a:solidFill>
              <a:srgbClr val="1F7A74"/>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Sheet1!$B$2:$B$8</c:f>
              <c:numCache>
                <c:formatCode>General</c:formatCode>
                <c:ptCount val="7"/>
                <c:pt idx="0">
                  <c:v>0.875</c:v>
                </c:pt>
                <c:pt idx="1">
                  <c:v>0.5</c:v>
                </c:pt>
                <c:pt idx="2">
                  <c:v>0</c:v>
                </c:pt>
                <c:pt idx="3">
                  <c:v>0.5</c:v>
                </c:pt>
                <c:pt idx="4">
                  <c:v>1</c:v>
                </c:pt>
                <c:pt idx="5">
                  <c:v>0</c:v>
                </c:pt>
                <c:pt idx="6">
                  <c:v>0</c:v>
                </c:pt>
              </c:numCache>
            </c:numRef>
          </c:val>
          <c:extLst>
            <c:ext xmlns:c16="http://schemas.microsoft.com/office/drawing/2014/chart" uri="{C3380CC4-5D6E-409C-BE32-E72D297353CC}">
              <c16:uniqueId val="{00000000-C22C-4964-8708-6AC80AE79342}"/>
            </c:ext>
          </c:extLst>
        </c:ser>
        <c:ser>
          <c:idx val="1"/>
          <c:order val="1"/>
          <c:tx>
            <c:strRef>
              <c:f>Sheet1!$C$1</c:f>
              <c:strCache>
                <c:ptCount val="1"/>
                <c:pt idx="0">
                  <c:v>With a smaller group</c:v>
                </c:pt>
              </c:strCache>
            </c:strRef>
          </c:tx>
          <c:spPr>
            <a:solidFill>
              <a:srgbClr val="E3A33B"/>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Sheet1!$C$2:$C$8</c:f>
              <c:numCache>
                <c:formatCode>General</c:formatCode>
                <c:ptCount val="7"/>
                <c:pt idx="0">
                  <c:v>0</c:v>
                </c:pt>
                <c:pt idx="1">
                  <c:v>0.33333333333333331</c:v>
                </c:pt>
                <c:pt idx="2">
                  <c:v>0</c:v>
                </c:pt>
                <c:pt idx="3">
                  <c:v>0.5</c:v>
                </c:pt>
                <c:pt idx="4">
                  <c:v>0</c:v>
                </c:pt>
                <c:pt idx="5">
                  <c:v>0</c:v>
                </c:pt>
                <c:pt idx="6">
                  <c:v>0</c:v>
                </c:pt>
              </c:numCache>
            </c:numRef>
          </c:val>
          <c:extLst>
            <c:ext xmlns:c16="http://schemas.microsoft.com/office/drawing/2014/chart" uri="{C3380CC4-5D6E-409C-BE32-E72D297353CC}">
              <c16:uniqueId val="{00000001-C22C-4964-8708-6AC80AE79342}"/>
            </c:ext>
          </c:extLst>
        </c:ser>
        <c:ser>
          <c:idx val="2"/>
          <c:order val="2"/>
          <c:tx>
            <c:strRef>
              <c:f>Sheet1!$D$1</c:f>
              <c:strCache>
                <c:ptCount val="1"/>
                <c:pt idx="0">
                  <c:v>With no model</c:v>
                </c:pt>
              </c:strCache>
            </c:strRef>
          </c:tx>
          <c:spPr>
            <a:solidFill>
              <a:srgbClr val="D7263D"/>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Sheet1!$D$2:$D$8</c:f>
              <c:numCache>
                <c:formatCode>General</c:formatCode>
                <c:ptCount val="7"/>
                <c:pt idx="0">
                  <c:v>0.125</c:v>
                </c:pt>
                <c:pt idx="1">
                  <c:v>0.16666666666666666</c:v>
                </c:pt>
                <c:pt idx="2">
                  <c:v>0</c:v>
                </c:pt>
                <c:pt idx="3">
                  <c:v>0</c:v>
                </c:pt>
                <c:pt idx="4">
                  <c:v>0</c:v>
                </c:pt>
                <c:pt idx="5">
                  <c:v>0</c:v>
                </c:pt>
                <c:pt idx="6">
                  <c:v>0</c:v>
                </c:pt>
              </c:numCache>
            </c:numRef>
          </c:val>
          <c:extLst>
            <c:ext xmlns:c16="http://schemas.microsoft.com/office/drawing/2014/chart" uri="{C3380CC4-5D6E-409C-BE32-E72D297353CC}">
              <c16:uniqueId val="{00000002-C22C-4964-8708-6AC80AE79342}"/>
            </c:ext>
          </c:extLst>
        </c:ser>
        <c:dLbls>
          <c:dLblPos val="ctr"/>
          <c:showLegendKey val="0"/>
          <c:showVal val="1"/>
          <c:showCatName val="0"/>
          <c:showSerName val="0"/>
          <c:showPercent val="0"/>
          <c:showBubbleSize val="0"/>
        </c:dLbls>
        <c:gapWidth val="40"/>
        <c:overlap val="10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C8D3D6"/>
            </a:solidFill>
            <a:prstDash val="solid"/>
            <a:round/>
          </a:ln>
        </c:spPr>
        <c:txPr>
          <a:bodyPr/>
          <a:lstStyle/>
          <a:p>
            <a:pPr>
              <a:defRPr sz="12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scaling>
        <c:delete val="1"/>
        <c:axPos val="t"/>
        <c:numFmt formatCode="General" sourceLinked="0"/>
        <c:majorTickMark val="out"/>
        <c:minorTickMark val="none"/>
        <c:tickLblPos val="low"/>
        <c:crossAx val="2094734554"/>
        <c:crosses val="autoZero"/>
        <c:crossBetween val="between"/>
      </c:valAx>
      <c:spPr>
        <a:noFill/>
        <a:ln>
          <a:noFill/>
        </a:ln>
        <a:effectLst/>
      </c:spPr>
    </c:plotArea>
    <c:legend>
      <c:legendPos val="b"/>
      <c:layout/>
      <c:overlay val="0"/>
      <c:txPr>
        <a:bodyPr/>
        <a:lstStyle/>
        <a:p>
          <a:pPr>
            <a:defRPr sz="1200">
              <a:solidFill>
                <a:srgbClr val="1A2530"/>
              </a:solidFill>
              <a:latin typeface="+mn-lt"/>
              <a:cs typeface="+mn-lt"/>
            </a:defRPr>
          </a:pPr>
          <a:endParaRPr lang="it-IT"/>
        </a:p>
      </c:txPr>
    </c:legend>
    <c:plotVisOnly val="1"/>
    <c:dispBlanksAs val="span"/>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400" b="1" i="0" u="none" strike="noStrike">
                <a:solidFill>
                  <a:srgbClr val="1A2530"/>
                </a:solidFill>
                <a:latin typeface="+mn-lt"/>
              </a:defRPr>
            </a:pPr>
            <a:r>
              <a:rPr lang="it-IT" sz="1400" b="1" i="0" u="none" strike="noStrike">
                <a:solidFill>
                  <a:srgbClr val="1A2530"/>
                </a:solidFill>
                <a:latin typeface="+mn-lt"/>
              </a:rPr>
              <a:t>Drug allergy (n = 562)</a:t>
            </a:r>
          </a:p>
        </c:rich>
      </c:tx>
      <c:layout/>
      <c:overlay val="0"/>
    </c:title>
    <c:autoTitleDeleted val="0"/>
    <c:plotArea>
      <c:layout/>
      <c:barChart>
        <c:barDir val="bar"/>
        <c:grouping val="percentStacked"/>
        <c:varyColors val="0"/>
        <c:ser>
          <c:idx val="0"/>
          <c:order val="0"/>
          <c:tx>
            <c:strRef>
              <c:f>Sheet1!$B$1</c:f>
              <c:strCache>
                <c:ptCount val="1"/>
                <c:pt idx="0">
                  <c:v>With the largest group</c:v>
                </c:pt>
              </c:strCache>
            </c:strRef>
          </c:tx>
          <c:spPr>
            <a:solidFill>
              <a:srgbClr val="1F7A74"/>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Sheet1!$B$2:$B$8</c:f>
              <c:numCache>
                <c:formatCode>General</c:formatCode>
                <c:ptCount val="7"/>
                <c:pt idx="0">
                  <c:v>0.95833333333333337</c:v>
                </c:pt>
                <c:pt idx="1">
                  <c:v>0.97297297297297303</c:v>
                </c:pt>
                <c:pt idx="2">
                  <c:v>0.66666666666666663</c:v>
                </c:pt>
                <c:pt idx="3">
                  <c:v>0.95454545454545459</c:v>
                </c:pt>
                <c:pt idx="4">
                  <c:v>0.5</c:v>
                </c:pt>
                <c:pt idx="5">
                  <c:v>0</c:v>
                </c:pt>
                <c:pt idx="6">
                  <c:v>0</c:v>
                </c:pt>
              </c:numCache>
            </c:numRef>
          </c:val>
          <c:extLst>
            <c:ext xmlns:c16="http://schemas.microsoft.com/office/drawing/2014/chart" uri="{C3380CC4-5D6E-409C-BE32-E72D297353CC}">
              <c16:uniqueId val="{00000000-9CE3-4ABD-AE41-D90EC6E65759}"/>
            </c:ext>
          </c:extLst>
        </c:ser>
        <c:ser>
          <c:idx val="1"/>
          <c:order val="1"/>
          <c:tx>
            <c:strRef>
              <c:f>Sheet1!$C$1</c:f>
              <c:strCache>
                <c:ptCount val="1"/>
                <c:pt idx="0">
                  <c:v>With a smaller group</c:v>
                </c:pt>
              </c:strCache>
            </c:strRef>
          </c:tx>
          <c:spPr>
            <a:solidFill>
              <a:srgbClr val="E3A33B"/>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Sheet1!$C$2:$C$8</c:f>
              <c:numCache>
                <c:formatCode>General</c:formatCode>
                <c:ptCount val="7"/>
                <c:pt idx="0">
                  <c:v>0</c:v>
                </c:pt>
                <c:pt idx="1">
                  <c:v>2.7027027027027029E-2</c:v>
                </c:pt>
                <c:pt idx="2">
                  <c:v>0.33333333333333331</c:v>
                </c:pt>
                <c:pt idx="3">
                  <c:v>4.5454545454545456E-2</c:v>
                </c:pt>
                <c:pt idx="4">
                  <c:v>0.5</c:v>
                </c:pt>
                <c:pt idx="5">
                  <c:v>0</c:v>
                </c:pt>
                <c:pt idx="6">
                  <c:v>0</c:v>
                </c:pt>
              </c:numCache>
            </c:numRef>
          </c:val>
          <c:extLst>
            <c:ext xmlns:c16="http://schemas.microsoft.com/office/drawing/2014/chart" uri="{C3380CC4-5D6E-409C-BE32-E72D297353CC}">
              <c16:uniqueId val="{00000001-9CE3-4ABD-AE41-D90EC6E65759}"/>
            </c:ext>
          </c:extLst>
        </c:ser>
        <c:ser>
          <c:idx val="2"/>
          <c:order val="2"/>
          <c:tx>
            <c:strRef>
              <c:f>Sheet1!$D$1</c:f>
              <c:strCache>
                <c:ptCount val="1"/>
                <c:pt idx="0">
                  <c:v>With no model</c:v>
                </c:pt>
              </c:strCache>
            </c:strRef>
          </c:tx>
          <c:spPr>
            <a:solidFill>
              <a:srgbClr val="D7263D"/>
            </a:solidFill>
            <a:effectLst/>
          </c:spPr>
          <c:invertIfNegative val="0"/>
          <c:dLbls>
            <c:numFmt formatCode="[&lt;0.05]&quot;&quot;;0%" sourceLinked="0"/>
            <c:spPr>
              <a:noFill/>
              <a:ln>
                <a:noFill/>
              </a:ln>
              <a:effectLst/>
            </c:spPr>
            <c:txPr>
              <a:bodyPr/>
              <a:lstStyle/>
              <a:p>
                <a:pPr>
                  <a:defRPr sz="1100" b="0" i="0" u="none" strike="noStrike">
                    <a:solidFill>
                      <a:srgbClr val="FFFFFF"/>
                    </a:solidFill>
                    <a:latin typeface="+mn-lt"/>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5–0</c:v>
                </c:pt>
                <c:pt idx="1">
                  <c:v>4–1</c:v>
                </c:pt>
                <c:pt idx="2">
                  <c:v>3–1–1</c:v>
                </c:pt>
                <c:pt idx="3">
                  <c:v>3–2</c:v>
                </c:pt>
                <c:pt idx="4">
                  <c:v>2–2–1</c:v>
                </c:pt>
                <c:pt idx="5">
                  <c:v>2–1–1–1</c:v>
                </c:pt>
                <c:pt idx="6">
                  <c:v>1–1–1–1–1</c:v>
                </c:pt>
              </c:strCache>
            </c:strRef>
          </c:cat>
          <c:val>
            <c:numRef>
              <c:f>Sheet1!$D$2:$D$8</c:f>
              <c:numCache>
                <c:formatCode>General</c:formatCode>
                <c:ptCount val="7"/>
                <c:pt idx="0">
                  <c:v>4.1666666666666664E-2</c:v>
                </c:pt>
                <c:pt idx="1">
                  <c:v>0</c:v>
                </c:pt>
                <c:pt idx="2">
                  <c:v>0</c:v>
                </c:pt>
                <c:pt idx="3">
                  <c:v>0</c:v>
                </c:pt>
                <c:pt idx="4">
                  <c:v>0</c:v>
                </c:pt>
                <c:pt idx="5">
                  <c:v>0</c:v>
                </c:pt>
                <c:pt idx="6">
                  <c:v>0</c:v>
                </c:pt>
              </c:numCache>
            </c:numRef>
          </c:val>
          <c:extLst>
            <c:ext xmlns:c16="http://schemas.microsoft.com/office/drawing/2014/chart" uri="{C3380CC4-5D6E-409C-BE32-E72D297353CC}">
              <c16:uniqueId val="{00000002-9CE3-4ABD-AE41-D90EC6E65759}"/>
            </c:ext>
          </c:extLst>
        </c:ser>
        <c:dLbls>
          <c:dLblPos val="ctr"/>
          <c:showLegendKey val="0"/>
          <c:showVal val="1"/>
          <c:showCatName val="0"/>
          <c:showSerName val="0"/>
          <c:showPercent val="0"/>
          <c:showBubbleSize val="0"/>
        </c:dLbls>
        <c:gapWidth val="40"/>
        <c:overlap val="10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C8D3D6"/>
            </a:solidFill>
            <a:prstDash val="solid"/>
            <a:round/>
          </a:ln>
        </c:spPr>
        <c:txPr>
          <a:bodyPr/>
          <a:lstStyle/>
          <a:p>
            <a:pPr>
              <a:defRPr sz="12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scaling>
        <c:delete val="1"/>
        <c:axPos val="t"/>
        <c:numFmt formatCode="General" sourceLinked="0"/>
        <c:majorTickMark val="out"/>
        <c:minorTickMark val="none"/>
        <c:tickLblPos val="low"/>
        <c:crossAx val="2094734554"/>
        <c:crosses val="autoZero"/>
        <c:crossBetween val="between"/>
      </c:valAx>
      <c:spPr>
        <a:noFill/>
        <a:ln>
          <a:noFill/>
        </a:ln>
        <a:effectLst/>
      </c:spPr>
    </c:plotArea>
    <c:legend>
      <c:legendPos val="b"/>
      <c:layout/>
      <c:overlay val="0"/>
      <c:txPr>
        <a:bodyPr/>
        <a:lstStyle/>
        <a:p>
          <a:pPr>
            <a:defRPr sz="1200">
              <a:solidFill>
                <a:srgbClr val="1A2530"/>
              </a:solidFill>
              <a:latin typeface="+mn-lt"/>
              <a:cs typeface="+mn-lt"/>
            </a:defRPr>
          </a:pPr>
          <a:endParaRPr lang="it-IT"/>
        </a:p>
      </c:txPr>
    </c:legend>
    <c:plotVisOnly val="1"/>
    <c:dispBlanksAs val="span"/>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200" b="0" i="0" u="none" strike="noStrike">
                <a:solidFill>
                  <a:srgbClr val="1A2530"/>
                </a:solidFill>
                <a:latin typeface="+mn-lt"/>
              </a:defRPr>
            </a:pPr>
            <a:r>
              <a:rPr lang="en-US" sz="1200" b="0" i="0" u="none" strike="noStrike">
                <a:solidFill>
                  <a:srgbClr val="1A2530"/>
                </a:solidFill>
                <a:latin typeface="+mn-lt"/>
              </a:rPr>
              <a:t>Share of clinician “unknown” where the model majority gives a value</a:t>
            </a:r>
          </a:p>
        </c:rich>
      </c:tx>
      <c:layout/>
      <c:overlay val="0"/>
    </c:title>
    <c:autoTitleDeleted val="0"/>
    <c:plotArea>
      <c:layout/>
      <c:barChart>
        <c:barDir val="col"/>
        <c:grouping val="clustered"/>
        <c:varyColors val="0"/>
        <c:ser>
          <c:idx val="0"/>
          <c:order val="0"/>
          <c:tx>
            <c:strRef>
              <c:f>Sheet1!$B$1</c:f>
              <c:strCache>
                <c:ptCount val="1"/>
                <c:pt idx="0">
                  <c:v>Clinician unknown vs model majority with a value</c:v>
                </c:pt>
              </c:strCache>
            </c:strRef>
          </c:tx>
          <c:spPr>
            <a:solidFill>
              <a:srgbClr val="7C8C96"/>
            </a:solidFill>
            <a:effectLst/>
          </c:spPr>
          <c:invertIfNegative val="0"/>
          <c:dPt>
            <c:idx val="0"/>
            <c:invertIfNegative val="0"/>
            <c:bubble3D val="0"/>
            <c:extLst>
              <c:ext xmlns:c16="http://schemas.microsoft.com/office/drawing/2014/chart" uri="{C3380CC4-5D6E-409C-BE32-E72D297353CC}">
                <c16:uniqueId val="{00000001-2941-4F62-8BE3-9A72A91EEA59}"/>
              </c:ext>
            </c:extLst>
          </c:dPt>
          <c:dPt>
            <c:idx val="1"/>
            <c:invertIfNegative val="0"/>
            <c:bubble3D val="0"/>
            <c:spPr>
              <a:solidFill>
                <a:srgbClr val="D7263D"/>
              </a:solidFill>
              <a:effectLst/>
            </c:spPr>
            <c:extLst>
              <c:ext xmlns:c16="http://schemas.microsoft.com/office/drawing/2014/chart" uri="{C3380CC4-5D6E-409C-BE32-E72D297353CC}">
                <c16:uniqueId val="{00000003-2941-4F62-8BE3-9A72A91EEA59}"/>
              </c:ext>
            </c:extLst>
          </c:dPt>
          <c:dPt>
            <c:idx val="2"/>
            <c:invertIfNegative val="0"/>
            <c:bubble3D val="0"/>
            <c:spPr>
              <a:solidFill>
                <a:srgbClr val="1F7A74"/>
              </a:solidFill>
              <a:effectLst/>
            </c:spPr>
            <c:extLst>
              <c:ext xmlns:c16="http://schemas.microsoft.com/office/drawing/2014/chart" uri="{C3380CC4-5D6E-409C-BE32-E72D297353CC}">
                <c16:uniqueId val="{00000005-2941-4F62-8BE3-9A72A91EEA59}"/>
              </c:ext>
            </c:extLst>
          </c:dPt>
          <c:dLbls>
            <c:numFmt formatCode="0.0%" sourceLinked="0"/>
            <c:spPr>
              <a:noFill/>
              <a:ln>
                <a:noFill/>
              </a:ln>
              <a:effectLst/>
            </c:spPr>
            <c:txPr>
              <a:bodyPr/>
              <a:lstStyle/>
              <a:p>
                <a:pPr>
                  <a:defRPr sz="1200" b="0" i="0" u="none" strike="noStrike">
                    <a:solidFill>
                      <a:srgbClr val="1A2530"/>
                    </a:solidFill>
                    <a:latin typeface="+mn-lt"/>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All variables</c:v>
                </c:pt>
                <c:pt idx="1">
                  <c:v>Fever</c:v>
                </c:pt>
                <c:pt idx="2">
                  <c:v>Drug allergy</c:v>
                </c:pt>
              </c:strCache>
            </c:strRef>
          </c:cat>
          <c:val>
            <c:numRef>
              <c:f>Sheet1!$B$2:$B$4</c:f>
              <c:numCache>
                <c:formatCode>General</c:formatCode>
                <c:ptCount val="3"/>
                <c:pt idx="0">
                  <c:v>7.0721708456478211E-2</c:v>
                </c:pt>
                <c:pt idx="1">
                  <c:v>0.23499177631578946</c:v>
                </c:pt>
                <c:pt idx="2">
                  <c:v>1.3888888888888888E-2</c:v>
                </c:pt>
              </c:numCache>
            </c:numRef>
          </c:val>
          <c:extLst>
            <c:ext xmlns:c16="http://schemas.microsoft.com/office/drawing/2014/chart" uri="{C3380CC4-5D6E-409C-BE32-E72D297353CC}">
              <c16:uniqueId val="{00000006-2941-4F62-8BE3-9A72A91EEA59}"/>
            </c:ext>
          </c:extLst>
        </c:ser>
        <c:dLbls>
          <c:showLegendKey val="0"/>
          <c:showVal val="1"/>
          <c:showCatName val="0"/>
          <c:showSerName val="0"/>
          <c:showPercent val="0"/>
          <c:showBubbleSize val="0"/>
        </c:dLbls>
        <c:gapWidth val="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8D3D6"/>
            </a:solidFill>
            <a:prstDash val="solid"/>
            <a:round/>
          </a:ln>
        </c:spPr>
        <c:txPr>
          <a:bodyPr/>
          <a:lstStyle/>
          <a:p>
            <a:pPr>
              <a:defRPr sz="12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max val="0.28000000000000003"/>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300" b="0" i="0" u="none" strike="noStrike">
                <a:solidFill>
                  <a:srgbClr val="1A2530"/>
                </a:solidFill>
                <a:latin typeface="+mn-lt"/>
              </a:defRPr>
            </a:pPr>
            <a:r>
              <a:rPr lang="en-US" sz="1300" b="0" i="0" u="none" strike="noStrike">
                <a:solidFill>
                  <a:srgbClr val="1A2530"/>
                </a:solidFill>
                <a:latin typeface="+mn-lt"/>
              </a:rPr>
              <a:t>Value on which the 5 models agree (clinician = unknown)</a:t>
            </a:r>
          </a:p>
        </c:rich>
      </c:tx>
      <c:layout/>
      <c:overlay val="0"/>
    </c:title>
    <c:autoTitleDeleted val="0"/>
    <c:plotArea>
      <c:layout/>
      <c:barChart>
        <c:barDir val="bar"/>
        <c:grouping val="clustered"/>
        <c:varyColors val="0"/>
        <c:ser>
          <c:idx val="0"/>
          <c:order val="0"/>
          <c:tx>
            <c:strRef>
              <c:f>Sheet1!$B$1</c:f>
              <c:strCache>
                <c:ptCount val="1"/>
                <c:pt idx="0">
                  <c:v>Notes</c:v>
                </c:pt>
              </c:strCache>
            </c:strRef>
          </c:tx>
          <c:spPr>
            <a:solidFill>
              <a:srgbClr val="1F7A74"/>
            </a:solidFill>
            <a:effectLst/>
          </c:spPr>
          <c:invertIfNegative val="0"/>
          <c:dLbls>
            <c:numFmt formatCode="#,##0" sourceLinked="0"/>
            <c:spPr>
              <a:noFill/>
              <a:ln>
                <a:noFill/>
              </a:ln>
              <a:effectLst/>
            </c:spPr>
            <c:txPr>
              <a:bodyPr/>
              <a:lstStyle/>
              <a:p>
                <a:pPr>
                  <a:defRPr sz="1200" b="0" i="0" u="none" strike="noStrike">
                    <a:solidFill>
                      <a:srgbClr val="1A2530"/>
                    </a:solidFill>
                    <a:latin typeface="+mn-lt"/>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Fever value</c:v>
                </c:pt>
                <c:pt idx="1">
                  <c:v>Hyperthermia</c:v>
                </c:pt>
                <c:pt idx="2">
                  <c:v>Hypothermia</c:v>
                </c:pt>
                <c:pt idx="3">
                  <c:v>Normothermia</c:v>
                </c:pt>
              </c:strCache>
            </c:strRef>
          </c:cat>
          <c:val>
            <c:numRef>
              <c:f>Sheet1!$B$2:$B$5</c:f>
              <c:numCache>
                <c:formatCode>General</c:formatCode>
                <c:ptCount val="4"/>
                <c:pt idx="0">
                  <c:v>189</c:v>
                </c:pt>
                <c:pt idx="1">
                  <c:v>7</c:v>
                </c:pt>
                <c:pt idx="2">
                  <c:v>4</c:v>
                </c:pt>
                <c:pt idx="3">
                  <c:v>502</c:v>
                </c:pt>
              </c:numCache>
            </c:numRef>
          </c:val>
          <c:extLst>
            <c:ext xmlns:c16="http://schemas.microsoft.com/office/drawing/2014/chart" uri="{C3380CC4-5D6E-409C-BE32-E72D297353CC}">
              <c16:uniqueId val="{00000000-A5D6-4781-BFD6-8755025E93DC}"/>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C8D3D6"/>
            </a:solidFill>
            <a:prstDash val="solid"/>
            <a:round/>
          </a:ln>
        </c:spPr>
        <c:txPr>
          <a:bodyPr/>
          <a:lstStyle/>
          <a:p>
            <a:pPr>
              <a:defRPr sz="1300" b="0" i="0" u="none" strike="noStrike">
                <a:solidFill>
                  <a:srgbClr val="1A2530"/>
                </a:solidFill>
                <a:latin typeface="+mn-lt"/>
              </a:defRPr>
            </a:pPr>
            <a:endParaRPr lang="it-IT"/>
          </a:p>
        </c:txPr>
        <c:crossAx val="2094734552"/>
        <c:crosses val="autoZero"/>
        <c:auto val="1"/>
        <c:lblAlgn val="ctr"/>
        <c:lblOffset val="100"/>
        <c:noMultiLvlLbl val="1"/>
      </c:catAx>
      <c:valAx>
        <c:axId val="2094734552"/>
        <c:scaling>
          <c:orientation val="minMax"/>
          <c:max val="580"/>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3632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eCREAM (Horizon Europe, coordinated by Mario Negri) aims to automatically extract data from Emergency Department records. The goal of this work stream is to choose the best medium-sized open-source LLM for extraction: this requires a benchmark in which the true value of each variable is known.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annotating so many variables per note turned out to be much more complex than expected, and the dataset contains many errors. Redoing everything makes no sense: the problem would recur. We need a way to identify and correct errors in a targeted way.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 of redoing the human annotation, we had 5 medium-sized models annotate the same 8,000 notes. Agreement between models gives us an independent reference against which to compare the clinician’s annotation. The unit of analysis is the single note–variable pair.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models’ 5 answers for a note–variable pair can be distributed in 7 ways, from 5–0 (all agree) to 1–1–1–1–1 (all different). This is the first classification we applied.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Observations = note–variable pairs (total 747,176). Overall, 68% of observations have all 5 models in agreement and 22% are 4–1. In the subgroup where the clinician did NOT record unknown (12,946 observations) the 5–0 share remains high (65%), but 3–2 (11%) and 2–2–1 (7%) increase.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overwhelming majority of annotations are unknown, because the variable is not in the note: this inflates agreement. The more the models disagree, the less often the clinician records unknown, i.e. the more likely the variable is actually present in the note: unknown is 98.3% in 5–0 but only 32.2% in 2–1–1–1. The non-unknown subgroup is the truly informative one.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08404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Observations = note–variable pairs (total 747,176). Overall, 68% of observations have all 5 models in agreement and 22% are 4–1. In the subgroup where the clinician did NOT record unknown (12,946 observations) the 5–0 share remains high (65%), but 3–2 (11%) and 2–2–1 (7%) increase.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828986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the clinician as a sixth annotator, each configuration splits into two or three depending on where the clinician stands: with the largest group, with a minority group, or alone. The clinician is shown in red. For example, 3–1–1 becomes 4–1–1 if the clinician sides with the 3 models, 3–2–1 if with one of the two isolated models, 3–1–1–1 if agreeing with none. For 2–2–1, 'largest group' means either of the two pairs. There are 19 combinations in total.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each model configuration: who the clinician sides with. When at least 4 models agree, the clinician almost always sides with the majority overall, but in the informative subgroup 11% of 5–0 and 13% of 4–1 cases have the clinician disagreeing with all models. In fragmented configurations (3–1–1 and 2–1–1–1) the clinician sides more often with a minority model than with the majority. In the 1–1–1–1–1 case all groups have size 1, so a clinician agreeing with one model is counted as 'largest group'.</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messages: (1) when the models are unanimous and the clinician is isolated, a human error is very likely; (2) with 4 of 5 models agreeing, the clinician almost always follows the majority; (3) in fragmented configurations the model majority is not a good reference; (4) the volume of cases where the clinician is against all models, which is the first pool to review.</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the notes where the clinician recorded a value, i.e. the informative subgroup. In all three cases at least 4 of 5 models agree in roughly three notes out of four: 76.9% across all variables, 75.9% for fever and 79.5% for drug allergy. For drug allergy the 3–2 split is more frequent (19.6%). Fever rests on only 29 notes, so its percentages are fragile.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33078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notes where the clinician recorded a value. For drug allergy the clinician sides with the largest model group in 95.7% of these notes and agrees with no model in 2.5%. For fever the shares are 79.3% and 10.3%, but on only 29 notes, so single cases move the bars a lot. Configurations with no notes show an empty bar.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478376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fever, 23.5% of the clinician’s unknown annotations (1,143 notes) contradict a model majority that found a value, against 7.1% across all variables and 1.4% for drug allergy. The largest block is 702 notes where all 5 models agree. We cannot tell from these tables whether the models found fever present or absent: either the clinician missed information that is in the note, or the models infer absence when the note is silent. Reviewing a sample of these notes would tell us which, and the answer changes how we correct this variable.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4213408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702 fever notes in which all 5 models agree on a value and the clinician recorded unknown. In 502 of them (71.5%) the models say normothermia, in 189 they report a fever value, in 7 hyperthermia and in 4 hypothermia. We re-read them with Claude, once with the same short prompt used for the 5 medium-sized models and once with a more detailed prompt.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998229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Claude with the long prompt almost always agrees with the 5 models: it disagrees in 21 notes, is right in 9 and wrong in 11 (one case not adjudicated). Adopting it as a referee would not improve the ground truth. With the short prompt, the same one given to the 5 models, Claude disagrees in 138 notes; in the 40 checked (all disagreements for fever value, hyperthermia and hypothermia, plus a sample of 30 of the 128 for normothermia) the models are right in 80% of cases.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596839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the benchmark is decided for fever: the notes where all models agree on a value that the clinician did not record, and the notes where the models say normothermia and the clinician left unknown. In the sampled cases the models were right in 96% and 87% of cases respectively. Applying these shares to the two groups, about 620 of the 702 unknown annotations would be clinician false negatives. Sample sizes for the two checks should be reported alongside the percentages. These results come from one variable only and must be confirmed on others.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454958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Model agreement is high, but mostly because of unknowns, so it must be read on the informative subgroup. Variables behave very differently: fever shows many isolated clinician unknowns, drug allergy almost none. For fever, when the 5 models agree and the clinician says unknown, the models are right in most sampled cases, especially for normal temperature, which clinicians tend not to record. Using Claude as a referee does not improve on the 5 models. Open points: confirm on other variables, report sample sizes, define a correction rule, and keep correction separate from the final model selection.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609444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737360"/>
          </a:xfrm>
          <a:prstGeom prst="rect">
            <a:avLst/>
          </a:prstGeom>
          <a:noFill/>
          <a:ln/>
        </p:spPr>
        <p:txBody>
          <a:bodyPr wrap="square" rtlCol="0"/>
          <a:lstStyle>
            <a:lvl1pPr marL="0" indent="0" algn="l">
              <a:buNone/>
              <a:defRPr lang="en-US" sz="4000" b="1" dirty="0">
                <a:solidFill>
                  <a:schemeClr val="bg1"/>
                </a:solidFill>
                <a:latin typeface="+mj-lt" pitchFamily="34" charset="0"/>
                <a:ea typeface="+mj-lt" pitchFamily="34" charset="-122"/>
                <a:cs typeface="+mj-lt" pitchFamily="34" charset="-120"/>
              </a:defRPr>
            </a:lvl1pPr>
          </a:lstStyle>
          <a:p>
            <a:pPr marL="0" indent="0" algn="l">
              <a:buNone/>
            </a:pPr>
            <a:endParaRPr lang="en-US" sz="4000" dirty="0"/>
          </a:p>
        </p:txBody>
      </p:sp>
      <p:sp>
        <p:nvSpPr>
          <p:cNvPr id="3" name="Text 0"/>
          <p:cNvSpPr>
            <a:spLocks noGrp="1"/>
          </p:cNvSpPr>
          <p:nvPr>
            <p:ph type="body" idx="101" hasCustomPrompt="1"/>
          </p:nvPr>
        </p:nvSpPr>
        <p:spPr>
          <a:xfrm>
            <a:off x="731520" y="3749040"/>
            <a:ext cx="10698480" cy="914400"/>
          </a:xfrm>
          <a:prstGeom prst="rect">
            <a:avLst/>
          </a:prstGeom>
          <a:noFill/>
          <a:ln/>
        </p:spPr>
        <p:txBody>
          <a:bodyPr wrap="square" rtlCol="0"/>
          <a:lstStyle>
            <a:lvl1pPr marL="0" indent="0">
              <a:buNone/>
              <a:defRPr lang="en-US" sz="2000" dirty="0">
                <a:solidFill>
                  <a:schemeClr val="accent5"/>
                </a:solidFill>
              </a:defRPr>
            </a:lvl1pPr>
          </a:lstStyle>
          <a:p>
            <a:pPr marL="0" indent="0">
              <a:buNone/>
            </a:pPr>
            <a:endParaRPr lang="en-US" sz="2000" dirty="0"/>
          </a:p>
        </p:txBody>
      </p:sp>
      <p:sp>
        <p:nvSpPr>
          <p:cNvPr id="4" name="Text 0"/>
          <p:cNvSpPr>
            <a:spLocks noGrp="1"/>
          </p:cNvSpPr>
          <p:nvPr>
            <p:ph type="body" idx="102" hasCustomPrompt="1"/>
          </p:nvPr>
        </p:nvSpPr>
        <p:spPr>
          <a:xfrm>
            <a:off x="731520" y="5760720"/>
            <a:ext cx="10698480" cy="457200"/>
          </a:xfrm>
          <a:prstGeom prst="rect">
            <a:avLst/>
          </a:prstGeom>
          <a:noFill/>
          <a:ln/>
        </p:spPr>
        <p:txBody>
          <a:bodyPr wrap="square" rtlCol="0"/>
          <a:lstStyle>
            <a:lvl1pPr marL="0" indent="0">
              <a:buNone/>
              <a:defRPr lang="en-US" sz="1400" dirty="0">
                <a:solidFill>
                  <a:schemeClr val="accent5"/>
                </a:solidFill>
              </a:defRPr>
            </a:lvl1pPr>
          </a:lstStyle>
          <a:p>
            <a:pPr marL="0" indent="0">
              <a:buNone/>
            </a:pP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rtlCol="0"/>
          <a:lstStyle>
            <a:lvl1pPr marL="0" indent="0" algn="l">
              <a:buNone/>
              <a:defRPr lang="en-US" sz="3400" b="1" dirty="0">
                <a:solidFill>
                  <a:schemeClr val="tx2"/>
                </a:solidFill>
                <a:latin typeface="+mj-lt" pitchFamily="34" charset="0"/>
                <a:ea typeface="+mj-lt" pitchFamily="34" charset="-122"/>
                <a:cs typeface="+mj-lt" pitchFamily="34" charset="-120"/>
              </a:defRPr>
            </a:lvl1pPr>
          </a:lstStyle>
          <a:p>
            <a:pPr marL="0" indent="0" algn="l">
              <a:buNone/>
            </a:pPr>
            <a:endParaRPr lang="en-US" sz="3400" dirty="0"/>
          </a:p>
        </p:txBody>
      </p:sp>
      <p:sp>
        <p:nvSpPr>
          <p:cNvPr id="3" name="Text 0"/>
          <p:cNvSpPr/>
          <p:nvPr/>
        </p:nvSpPr>
        <p:spPr>
          <a:xfrm>
            <a:off x="548640" y="6400800"/>
            <a:ext cx="8229600" cy="274320"/>
          </a:xfrm>
          <a:prstGeom prst="rect">
            <a:avLst/>
          </a:prstGeom>
          <a:noFill/>
          <a:ln/>
        </p:spPr>
        <p:txBody>
          <a:bodyPr wrap="square" lIns="0" tIns="0" rIns="0" bIns="0" rtlCol="0" anchor="ctr"/>
          <a:lstStyle/>
          <a:p>
            <a:pPr marL="0" indent="0">
              <a:buNone/>
            </a:pPr>
            <a:r>
              <a:rPr lang="en-US" sz="1000" dirty="0">
                <a:solidFill>
                  <a:schemeClr val="accent4"/>
                </a:solidFill>
              </a:rPr>
              <a:t>eCREAM · WP1  |  Annotation benchmark and LLM agreement</a:t>
            </a:r>
            <a:endParaRPr lang="en-US" sz="10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rtlCol="0"/>
          <a:lstStyle>
            <a:lvl1pPr marL="0" indent="0" algn="l">
              <a:buNone/>
              <a:defRPr lang="en-US" sz="3400" b="1" dirty="0">
                <a:solidFill>
                  <a:schemeClr val="bg1"/>
                </a:solidFill>
                <a:latin typeface="+mj-lt" pitchFamily="34" charset="0"/>
                <a:ea typeface="+mj-lt" pitchFamily="34" charset="-122"/>
                <a:cs typeface="+mj-lt" pitchFamily="34" charset="-120"/>
              </a:defRPr>
            </a:lvl1pPr>
          </a:lstStyle>
          <a:p>
            <a:pPr marL="0" indent="0" algn="l">
              <a:buNone/>
            </a:pPr>
            <a:endParaRPr lang="en-US" sz="3400" dirty="0"/>
          </a:p>
        </p:txBody>
      </p:sp>
      <p:sp>
        <p:nvSpPr>
          <p:cNvPr id="3" name="Text 0"/>
          <p:cNvSpPr/>
          <p:nvPr/>
        </p:nvSpPr>
        <p:spPr>
          <a:xfrm>
            <a:off x="548640" y="6400800"/>
            <a:ext cx="8229600" cy="274320"/>
          </a:xfrm>
          <a:prstGeom prst="rect">
            <a:avLst/>
          </a:prstGeom>
          <a:noFill/>
          <a:ln/>
        </p:spPr>
        <p:txBody>
          <a:bodyPr wrap="square" lIns="0" tIns="0" rIns="0" bIns="0" rtlCol="0" anchor="ctr"/>
          <a:lstStyle/>
          <a:p>
            <a:pPr marL="0" indent="0">
              <a:buNone/>
            </a:pPr>
            <a:r>
              <a:rPr lang="en-US" sz="1000" dirty="0">
                <a:solidFill>
                  <a:schemeClr val="accent5"/>
                </a:solidFill>
              </a:rPr>
              <a:t>eCREAM · WP1  |  Annotation benchmark and LLM agreement</a:t>
            </a:r>
            <a:endParaRPr lang="en-US" sz="10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5"/>
                </a:solidFill>
              </a:defRPr>
            </a:lvl1pPr>
          </a:lstStyle>
          <a:p>
            <a:pPr algn="r"/>
            <a:fld id="{F7021451-1387-4CA6-816F-3879F97B5CBC}" type="slidenum">
              <a:rPr lang="en-US" b="0"/>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700" b="0" i="0">
                <a:solidFill>
                  <a:srgbClr val="58595B"/>
                </a:solidFill>
                <a:latin typeface="Arial" charset="0"/>
                <a:ea typeface="Arial" charset="0"/>
                <a:cs typeface="Arial" charset="0"/>
              </a:defRPr>
            </a:lvl1pPr>
          </a:lstStyle>
          <a:p>
            <a:fld id="{3719C523-FB1B-D04B-9939-3D64859B5556}" type="slidenum">
              <a:rPr lang="en-US" smtClean="0"/>
              <a:pPr/>
              <a:t>‹N›</a:t>
            </a:fld>
            <a:endParaRPr lang="en-US" dirty="0"/>
          </a:p>
        </p:txBody>
      </p:sp>
      <p:sp>
        <p:nvSpPr>
          <p:cNvPr id="7" name="Title Placeholder 1"/>
          <p:cNvSpPr>
            <a:spLocks noGrp="1"/>
          </p:cNvSpPr>
          <p:nvPr>
            <p:ph type="title"/>
          </p:nvPr>
        </p:nvSpPr>
        <p:spPr>
          <a:xfrm>
            <a:off x="609600" y="322857"/>
            <a:ext cx="10972800" cy="874371"/>
          </a:xfrm>
          <a:prstGeom prst="rect">
            <a:avLst/>
          </a:prstGeom>
        </p:spPr>
        <p:txBody>
          <a:bodyPr vert="horz" lIns="91440" tIns="45720" rIns="91440" bIns="45720" rtlCol="0" anchor="ctr">
            <a:normAutofit/>
          </a:bodyPr>
          <a:lstStyle/>
          <a:p>
            <a:r>
              <a:rPr lang="it-IT" dirty="0"/>
              <a:t>CLICK TO EDIT MASTER TITLE STYLE</a:t>
            </a:r>
            <a:endParaRPr lang="en-US" dirty="0"/>
          </a:p>
        </p:txBody>
      </p:sp>
      <p:sp>
        <p:nvSpPr>
          <p:cNvPr id="8" name="Text Placeholder 9"/>
          <p:cNvSpPr>
            <a:spLocks noGrp="1"/>
          </p:cNvSpPr>
          <p:nvPr>
            <p:ph idx="1"/>
          </p:nvPr>
        </p:nvSpPr>
        <p:spPr>
          <a:xfrm>
            <a:off x="609600" y="1600201"/>
            <a:ext cx="10972800" cy="4525963"/>
          </a:xfrm>
          <a:prstGeom prst="rect">
            <a:avLst/>
          </a:prstGeom>
        </p:spPr>
        <p:txBody>
          <a:bodyPr vert="horz" lIns="91440" tIns="45720" rIns="91440" bIns="45720" rtlCol="0">
            <a:normAutofit/>
          </a:bodyPr>
          <a:lstStyle>
            <a:lvl1pPr>
              <a:lnSpc>
                <a:spcPct val="100000"/>
              </a:lnSpc>
              <a:defRPr sz="1800" b="0" i="0">
                <a:latin typeface="Times New Roman" charset="0"/>
                <a:ea typeface="Times New Roman" charset="0"/>
                <a:cs typeface="Times New Roman" charset="0"/>
              </a:defRPr>
            </a:lvl1pPr>
            <a:lvl2pPr>
              <a:lnSpc>
                <a:spcPct val="100000"/>
              </a:lnSpc>
              <a:defRPr sz="1800" b="0" i="0">
                <a:latin typeface="Times New Roman" charset="0"/>
                <a:ea typeface="Times New Roman" charset="0"/>
                <a:cs typeface="Times New Roman" charset="0"/>
              </a:defRPr>
            </a:lvl2pPr>
            <a:lvl3pPr>
              <a:lnSpc>
                <a:spcPct val="100000"/>
              </a:lnSpc>
              <a:defRPr sz="1800" b="0" i="0">
                <a:latin typeface="Times New Roman" charset="0"/>
                <a:ea typeface="Times New Roman" charset="0"/>
                <a:cs typeface="Times New Roman" charset="0"/>
              </a:defRPr>
            </a:lvl3pPr>
            <a:lvl4pPr>
              <a:lnSpc>
                <a:spcPct val="100000"/>
              </a:lnSpc>
              <a:defRPr sz="1800" b="0" i="0">
                <a:latin typeface="Times New Roman" charset="0"/>
                <a:ea typeface="Times New Roman" charset="0"/>
                <a:cs typeface="Times New Roman" charset="0"/>
              </a:defRPr>
            </a:lvl4pPr>
            <a:lvl5pPr>
              <a:lnSpc>
                <a:spcPct val="100000"/>
              </a:lnSpc>
              <a:defRPr sz="1800" b="0" i="0">
                <a:latin typeface="Times New Roman" charset="0"/>
                <a:ea typeface="Times New Roman" charset="0"/>
                <a:cs typeface="Times New Roman" charset="0"/>
              </a:defRPr>
            </a:lvl5pPr>
          </a:lstStyle>
          <a:p>
            <a:pPr lvl="0"/>
            <a:r>
              <a:rPr lang="it-IT" dirty="0"/>
              <a:t>Click to </a:t>
            </a:r>
            <a:r>
              <a:rPr lang="it-IT" dirty="0" err="1"/>
              <a:t>edit</a:t>
            </a:r>
            <a:r>
              <a:rPr lang="it-IT" dirty="0"/>
              <a:t> Master text </a:t>
            </a:r>
            <a:r>
              <a:rPr lang="it-IT" dirty="0" err="1"/>
              <a:t>styles</a:t>
            </a:r>
            <a:endParaRPr lang="it-IT" dirty="0"/>
          </a:p>
          <a:p>
            <a:pPr lvl="1"/>
            <a:r>
              <a:rPr lang="it-IT" dirty="0"/>
              <a:t>Second </a:t>
            </a:r>
            <a:r>
              <a:rPr lang="it-IT" dirty="0" err="1"/>
              <a:t>level</a:t>
            </a:r>
            <a:endParaRPr lang="it-IT" dirty="0"/>
          </a:p>
          <a:p>
            <a:pPr lvl="2"/>
            <a:r>
              <a:rPr lang="it-IT" dirty="0"/>
              <a:t>Third </a:t>
            </a:r>
            <a:r>
              <a:rPr lang="it-IT" dirty="0" err="1"/>
              <a:t>level</a:t>
            </a:r>
            <a:endParaRPr lang="it-IT" dirty="0"/>
          </a:p>
          <a:p>
            <a:pPr lvl="3"/>
            <a:r>
              <a:rPr lang="it-IT" dirty="0" err="1"/>
              <a:t>Fourth</a:t>
            </a:r>
            <a:r>
              <a:rPr lang="it-IT" dirty="0"/>
              <a:t> </a:t>
            </a:r>
            <a:r>
              <a:rPr lang="it-IT" dirty="0" err="1"/>
              <a:t>level</a:t>
            </a:r>
            <a:endParaRPr lang="it-IT" dirty="0"/>
          </a:p>
          <a:p>
            <a:pPr lvl="4"/>
            <a:r>
              <a:rPr lang="it-IT" dirty="0" err="1"/>
              <a:t>Fifth</a:t>
            </a:r>
            <a:r>
              <a:rPr lang="it-IT" dirty="0"/>
              <a:t> </a:t>
            </a:r>
            <a:r>
              <a:rPr lang="it-IT" dirty="0" err="1"/>
              <a:t>level</a:t>
            </a:r>
            <a:endParaRPr lang="en-US" dirty="0"/>
          </a:p>
        </p:txBody>
      </p:sp>
    </p:spTree>
    <p:extLst>
      <p:ext uri="{BB962C8B-B14F-4D97-AF65-F5344CB8AC3E}">
        <p14:creationId xmlns:p14="http://schemas.microsoft.com/office/powerpoint/2010/main" val="180147447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3.jpeg"/><Relationship Id="rId5" Type="http://schemas.openxmlformats.org/officeDocument/2006/relationships/image" Target="../media/image9.sv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chart" Target="../charts/char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ntitled-3-azzurr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3" y="0"/>
            <a:ext cx="7393259" cy="6858000"/>
          </a:xfrm>
          <a:prstGeom prst="rect">
            <a:avLst/>
          </a:prstGeom>
        </p:spPr>
      </p:pic>
      <p:sp>
        <p:nvSpPr>
          <p:cNvPr id="10" name="Title 6"/>
          <p:cNvSpPr txBox="1"/>
          <p:nvPr/>
        </p:nvSpPr>
        <p:spPr>
          <a:xfrm>
            <a:off x="128933" y="645683"/>
            <a:ext cx="5289496" cy="2964594"/>
          </a:xfrm>
          <a:prstGeom prst="rect">
            <a:avLst/>
          </a:prstGeom>
          <a:ln w="12700">
            <a:miter lim="400000"/>
          </a:ln>
          <a:extLst>
            <a:ext uri="{C572A759-6A51-4108-AA02-DFA0A04FC94B}">
              <ma14:wrappingTextBoxFlag xmlns:ma14="http://schemas.microsoft.com/office/mac/drawingml/2011/main" xmlns="" val="1"/>
            </a:ext>
          </a:extLst>
        </p:spPr>
        <p:txBody>
          <a:bodyPr wrap="square" lIns="22860" rIns="22860" anchor="ctr">
            <a:spAutoFit/>
          </a:bodyPr>
          <a:lstStyle/>
          <a:p>
            <a:r>
              <a:rPr lang="en-US" sz="3733" dirty="0">
                <a:solidFill>
                  <a:srgbClr val="83193F"/>
                </a:solidFill>
                <a:effectLst>
                  <a:outerShdw blurRad="38100" dist="38100" dir="2700000" algn="tl">
                    <a:srgbClr val="000000">
                      <a:alpha val="43137"/>
                    </a:srgbClr>
                  </a:outerShdw>
                </a:effectLst>
                <a:latin typeface="Arial" panose="020B0604020202020204" pitchFamily="34" charset="0"/>
                <a:ea typeface="Arial" charset="0"/>
                <a:cs typeface="Arial" panose="020B0604020202020204" pitchFamily="34" charset="0"/>
              </a:rPr>
              <a:t>A </a:t>
            </a:r>
            <a:r>
              <a:rPr lang="en-US" sz="3733" b="1" dirty="0">
                <a:solidFill>
                  <a:srgbClr val="83193F"/>
                </a:solidFill>
                <a:effectLst>
                  <a:outerShdw blurRad="38100" dist="38100" dir="2700000" algn="tl">
                    <a:srgbClr val="000000">
                      <a:alpha val="43137"/>
                    </a:srgbClr>
                  </a:outerShdw>
                </a:effectLst>
                <a:latin typeface="Arial" panose="020B0604020202020204" pitchFamily="34" charset="0"/>
                <a:ea typeface="Arial" charset="0"/>
                <a:cs typeface="Arial" panose="020B0604020202020204" pitchFamily="34" charset="0"/>
              </a:rPr>
              <a:t>benchmark</a:t>
            </a:r>
            <a:r>
              <a:rPr lang="en-US" sz="3733" dirty="0">
                <a:solidFill>
                  <a:srgbClr val="83193F"/>
                </a:solidFill>
                <a:effectLst>
                  <a:outerShdw blurRad="38100" dist="38100" dir="2700000" algn="tl">
                    <a:srgbClr val="000000">
                      <a:alpha val="43137"/>
                    </a:srgbClr>
                  </a:outerShdw>
                </a:effectLst>
                <a:latin typeface="Arial" panose="020B0604020202020204" pitchFamily="34" charset="0"/>
                <a:ea typeface="Arial" charset="0"/>
                <a:cs typeface="Arial" panose="020B0604020202020204" pitchFamily="34" charset="0"/>
              </a:rPr>
              <a:t> with reliable </a:t>
            </a:r>
            <a:r>
              <a:rPr lang="en-US" sz="3733" b="1" dirty="0">
                <a:solidFill>
                  <a:srgbClr val="83193F"/>
                </a:solidFill>
                <a:effectLst>
                  <a:outerShdw blurRad="38100" dist="38100" dir="2700000" algn="tl">
                    <a:srgbClr val="000000">
                      <a:alpha val="43137"/>
                    </a:srgbClr>
                  </a:outerShdw>
                </a:effectLst>
                <a:latin typeface="Arial" panose="020B0604020202020204" pitchFamily="34" charset="0"/>
                <a:ea typeface="Arial" charset="0"/>
                <a:cs typeface="Arial" panose="020B0604020202020204" pitchFamily="34" charset="0"/>
              </a:rPr>
              <a:t>ground truth</a:t>
            </a:r>
            <a:r>
              <a:rPr lang="en-US" sz="3733" dirty="0">
                <a:solidFill>
                  <a:srgbClr val="83193F"/>
                </a:solidFill>
                <a:effectLst>
                  <a:outerShdw blurRad="38100" dist="38100" dir="2700000" algn="tl">
                    <a:srgbClr val="000000">
                      <a:alpha val="43137"/>
                    </a:srgbClr>
                  </a:outerShdw>
                </a:effectLst>
                <a:latin typeface="Arial" panose="020B0604020202020204" pitchFamily="34" charset="0"/>
                <a:ea typeface="Arial" charset="0"/>
                <a:cs typeface="Arial" panose="020B0604020202020204" pitchFamily="34" charset="0"/>
              </a:rPr>
              <a:t>: correcting clinical annotations with LLM agreement</a:t>
            </a:r>
            <a:endParaRPr lang="en-US" sz="4267" b="1" dirty="0">
              <a:solidFill>
                <a:srgbClr val="83193F"/>
              </a:solidFill>
              <a:effectLst>
                <a:outerShdw blurRad="38100" dist="38100" dir="2700000" algn="tl">
                  <a:srgbClr val="000000">
                    <a:alpha val="43137"/>
                  </a:srgbClr>
                </a:outerShdw>
              </a:effectLst>
              <a:latin typeface="Arial" panose="020B0604020202020204" pitchFamily="34" charset="0"/>
              <a:ea typeface="Arial" charset="0"/>
              <a:cs typeface="Arial" panose="020B0604020202020204" pitchFamily="34" charset="0"/>
            </a:endParaRPr>
          </a:p>
        </p:txBody>
      </p:sp>
      <p:sp>
        <p:nvSpPr>
          <p:cNvPr id="4" name="Rettangolo 3"/>
          <p:cNvSpPr/>
          <p:nvPr/>
        </p:nvSpPr>
        <p:spPr>
          <a:xfrm>
            <a:off x="128933" y="4924911"/>
            <a:ext cx="5859492" cy="1200329"/>
          </a:xfrm>
          <a:prstGeom prst="rect">
            <a:avLst/>
          </a:prstGeom>
        </p:spPr>
        <p:txBody>
          <a:bodyPr wrap="square">
            <a:spAutoFit/>
          </a:bodyPr>
          <a:lstStyle/>
          <a:p>
            <a:pPr algn="l"/>
            <a:r>
              <a:rPr lang="it-IT" b="1" dirty="0">
                <a:latin typeface="Arial" panose="020B0604020202020204" pitchFamily="34" charset="0"/>
                <a:cs typeface="Arial" panose="020B0604020202020204" pitchFamily="34" charset="0"/>
              </a:rPr>
              <a:t>Guido Bertolini</a:t>
            </a:r>
          </a:p>
          <a:p>
            <a:r>
              <a:rPr lang="it-IT" dirty="0" err="1">
                <a:latin typeface="Arial" panose="020B0604020202020204" pitchFamily="34" charset="0"/>
                <a:cs typeface="Arial" panose="020B0604020202020204" pitchFamily="34" charset="0"/>
              </a:rPr>
              <a:t>Department</a:t>
            </a:r>
            <a:r>
              <a:rPr lang="it-IT" dirty="0">
                <a:latin typeface="Arial" panose="020B0604020202020204" pitchFamily="34" charset="0"/>
                <a:cs typeface="Arial" panose="020B0604020202020204" pitchFamily="34" charset="0"/>
              </a:rPr>
              <a:t> of </a:t>
            </a:r>
            <a:r>
              <a:rPr lang="it-IT" dirty="0" err="1">
                <a:latin typeface="Arial" panose="020B0604020202020204" pitchFamily="34" charset="0"/>
                <a:cs typeface="Arial" panose="020B0604020202020204" pitchFamily="34" charset="0"/>
              </a:rPr>
              <a:t>Medical</a:t>
            </a:r>
            <a:r>
              <a:rPr lang="it-IT" dirty="0">
                <a:latin typeface="Arial" panose="020B0604020202020204" pitchFamily="34" charset="0"/>
                <a:cs typeface="Arial" panose="020B0604020202020204" pitchFamily="34" charset="0"/>
              </a:rPr>
              <a:t> </a:t>
            </a:r>
            <a:r>
              <a:rPr lang="it-IT" dirty="0" err="1">
                <a:latin typeface="Arial" panose="020B0604020202020204" pitchFamily="34" charset="0"/>
                <a:cs typeface="Arial" panose="020B0604020202020204" pitchFamily="34" charset="0"/>
              </a:rPr>
              <a:t>Epidemiology</a:t>
            </a:r>
            <a:endParaRPr lang="it-IT" dirty="0">
              <a:latin typeface="Arial" panose="020B0604020202020204" pitchFamily="34" charset="0"/>
              <a:cs typeface="Arial" panose="020B0604020202020204" pitchFamily="34" charset="0"/>
            </a:endParaRPr>
          </a:p>
          <a:p>
            <a:pPr algn="l"/>
            <a:r>
              <a:rPr lang="it-IT" dirty="0">
                <a:latin typeface="Arial" panose="020B0604020202020204" pitchFamily="34" charset="0"/>
                <a:cs typeface="Arial" panose="020B0604020202020204" pitchFamily="34" charset="0"/>
              </a:rPr>
              <a:t>Istituto di Ricerche Farmacologiche Mario Negri IRCCS</a:t>
            </a:r>
          </a:p>
          <a:p>
            <a:pPr algn="l"/>
            <a:r>
              <a:rPr lang="it-IT" dirty="0">
                <a:latin typeface="Arial" panose="020B0604020202020204" pitchFamily="34" charset="0"/>
                <a:cs typeface="Arial" panose="020B0604020202020204" pitchFamily="34" charset="0"/>
              </a:rPr>
              <a:t>Bergamo - </a:t>
            </a:r>
            <a:r>
              <a:rPr lang="it-IT" dirty="0" err="1">
                <a:latin typeface="Arial" panose="020B0604020202020204" pitchFamily="34" charset="0"/>
                <a:cs typeface="Arial" panose="020B0604020202020204" pitchFamily="34" charset="0"/>
              </a:rPr>
              <a:t>Italy</a:t>
            </a:r>
            <a:endParaRPr lang="it-IT" dirty="0">
              <a:latin typeface="Arial" panose="020B0604020202020204" pitchFamily="34" charset="0"/>
              <a:cs typeface="Arial" panose="020B0604020202020204" pitchFamily="34" charset="0"/>
            </a:endParaRPr>
          </a:p>
        </p:txBody>
      </p:sp>
      <p:sp>
        <p:nvSpPr>
          <p:cNvPr id="5" name="CasellaDiTesto 4">
            <a:extLst>
              <a:ext uri="{FF2B5EF4-FFF2-40B4-BE49-F238E27FC236}">
                <a16:creationId xmlns:a16="http://schemas.microsoft.com/office/drawing/2014/main" id="{D6E11B4E-86E6-4148-8E0B-70FB97561D56}"/>
              </a:ext>
            </a:extLst>
          </p:cNvPr>
          <p:cNvSpPr txBox="1"/>
          <p:nvPr/>
        </p:nvSpPr>
        <p:spPr>
          <a:xfrm>
            <a:off x="128932" y="6276178"/>
            <a:ext cx="1949979" cy="338554"/>
          </a:xfrm>
          <a:prstGeom prst="rect">
            <a:avLst/>
          </a:prstGeom>
          <a:noFill/>
        </p:spPr>
        <p:txBody>
          <a:bodyPr wrap="square" rtlCol="0">
            <a:spAutoFit/>
          </a:bodyPr>
          <a:lstStyle/>
          <a:p>
            <a:r>
              <a:rPr lang="it-IT" sz="1600" i="1" dirty="0">
                <a:latin typeface="Arial" panose="020B0604020202020204" pitchFamily="34" charset="0"/>
                <a:cs typeface="Arial" panose="020B0604020202020204" pitchFamily="34" charset="0"/>
              </a:rPr>
              <a:t>15/10/2026</a:t>
            </a:r>
          </a:p>
        </p:txBody>
      </p:sp>
      <p:pic>
        <p:nvPicPr>
          <p:cNvPr id="11" name="Immagine 10">
            <a:extLst>
              <a:ext uri="{FF2B5EF4-FFF2-40B4-BE49-F238E27FC236}">
                <a16:creationId xmlns:a16="http://schemas.microsoft.com/office/drawing/2014/main" id="{DA14CB27-5C77-6B1C-5889-EEC460D1922E}"/>
              </a:ext>
            </a:extLst>
          </p:cNvPr>
          <p:cNvPicPr>
            <a:picLocks noChangeAspect="1"/>
          </p:cNvPicPr>
          <p:nvPr/>
        </p:nvPicPr>
        <p:blipFill>
          <a:blip r:embed="rId3">
            <a:extLst>
              <a:ext uri="{96DAC541-7B7A-43D3-8B79-37D633B846F1}">
                <asvg:svgBlip xmlns="" xmlns:asvg="http://schemas.microsoft.com/office/drawing/2016/SVG/main" r:embed="rId5"/>
              </a:ext>
            </a:extLst>
          </a:blip>
          <a:srcRect/>
          <a:stretch/>
        </p:blipFill>
        <p:spPr>
          <a:xfrm>
            <a:off x="7155645" y="872723"/>
            <a:ext cx="3745427" cy="1379069"/>
          </a:xfrm>
          <a:prstGeom prst="rect">
            <a:avLst/>
          </a:prstGeom>
        </p:spPr>
      </p:pic>
      <p:pic>
        <p:nvPicPr>
          <p:cNvPr id="13" name="Immagin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66068" y="5173172"/>
            <a:ext cx="2245553" cy="471107"/>
          </a:xfrm>
          <a:prstGeom prst="rect">
            <a:avLst/>
          </a:prstGeom>
        </p:spPr>
      </p:pic>
      <p:pic>
        <p:nvPicPr>
          <p:cNvPr id="12" name="Immagin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62059" y="5720096"/>
            <a:ext cx="1648747" cy="489128"/>
          </a:xfrm>
          <a:prstGeom prst="rect">
            <a:avLst/>
          </a:prstGeom>
        </p:spPr>
      </p:pic>
      <p:pic>
        <p:nvPicPr>
          <p:cNvPr id="14" name="Immagin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33846" y="6285042"/>
            <a:ext cx="2177775" cy="572959"/>
          </a:xfrm>
          <a:prstGeom prst="rect">
            <a:avLst/>
          </a:prstGeom>
        </p:spPr>
      </p:pic>
      <p:pic>
        <p:nvPicPr>
          <p:cNvPr id="16" name="Immagine 15"/>
          <p:cNvPicPr/>
          <p:nvPr/>
        </p:nvPicPr>
        <p:blipFill>
          <a:blip r:embed="rId9" cstate="print">
            <a:extLst>
              <a:ext uri="{28A0092B-C50C-407E-A947-70E740481C1C}">
                <a14:useLocalDpi xmlns:a14="http://schemas.microsoft.com/office/drawing/2010/main" val="0"/>
              </a:ext>
            </a:extLst>
          </a:blip>
          <a:stretch>
            <a:fillRect/>
          </a:stretch>
        </p:blipFill>
        <p:spPr>
          <a:xfrm>
            <a:off x="8570070" y="5196075"/>
            <a:ext cx="1063775" cy="425300"/>
          </a:xfrm>
          <a:prstGeom prst="rect">
            <a:avLst/>
          </a:prstGeom>
        </p:spPr>
      </p:pic>
    </p:spTree>
    <p:extLst>
      <p:ext uri="{BB962C8B-B14F-4D97-AF65-F5344CB8AC3E}">
        <p14:creationId xmlns:p14="http://schemas.microsoft.com/office/powerpoint/2010/main" val="2955977818"/>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Why we need a benchmark with known ground truth</a:t>
            </a:r>
            <a:endParaRPr lang="en-US" sz="3400" dirty="0"/>
          </a:p>
        </p:txBody>
      </p:sp>
      <p:sp>
        <p:nvSpPr>
          <p:cNvPr id="3" name="Text 1"/>
          <p:cNvSpPr txBox="1"/>
          <p:nvPr/>
        </p:nvSpPr>
        <p:spPr>
          <a:xfrm>
            <a:off x="548640" y="1524087"/>
            <a:ext cx="5120640" cy="4480560"/>
          </a:xfrm>
          <a:prstGeom prst="rect">
            <a:avLst/>
          </a:prstGeom>
          <a:noFill/>
          <a:ln/>
        </p:spPr>
        <p:txBody>
          <a:bodyPr wrap="square" lIns="0" tIns="0" rIns="0" bIns="0" rtlCol="0" anchor="t"/>
          <a:lstStyle/>
          <a:p>
            <a:pPr marL="0" indent="0">
              <a:spcAft>
                <a:spcPts val="400"/>
              </a:spcAft>
              <a:buNone/>
            </a:pPr>
            <a:r>
              <a:rPr lang="en-US" sz="1700" b="1" dirty="0">
                <a:solidFill>
                  <a:schemeClr val="tx2"/>
                </a:solidFill>
              </a:rPr>
              <a:t>eCREAM</a:t>
            </a:r>
            <a:r>
              <a:rPr lang="en-US" sz="1700" dirty="0">
                <a:solidFill>
                  <a:schemeClr val="tx1"/>
                </a:solidFill>
              </a:rPr>
              <a:t> aims to enable clinical research in the Emergency Department by extracting data directly from electronic health records, without ad hoc data collection.</a:t>
            </a:r>
            <a:endParaRPr lang="en-US" sz="1700" dirty="0"/>
          </a:p>
          <a:p>
            <a:pPr marL="0" indent="0">
              <a:spcAft>
                <a:spcPts val="400"/>
              </a:spcAft>
              <a:buNone/>
            </a:pPr>
            <a:r>
              <a:rPr lang="en-US" sz="800" dirty="0">
                <a:solidFill>
                  <a:schemeClr val="tx1"/>
                </a:solidFill>
              </a:rPr>
              <a:t> </a:t>
            </a:r>
            <a:endParaRPr lang="en-US" sz="1700" dirty="0"/>
          </a:p>
          <a:p>
            <a:pPr marL="0" indent="0">
              <a:spcAft>
                <a:spcPts val="400"/>
              </a:spcAft>
              <a:buNone/>
            </a:pPr>
            <a:r>
              <a:rPr lang="en-US" sz="1700" dirty="0">
                <a:solidFill>
                  <a:schemeClr val="tx1"/>
                </a:solidFill>
              </a:rPr>
              <a:t>Much of the useful information (symptoms, medical history, suspected diagnoses) is in </a:t>
            </a:r>
            <a:r>
              <a:rPr lang="en-US" sz="1700" b="1" dirty="0">
                <a:solidFill>
                  <a:schemeClr val="tx1"/>
                </a:solidFill>
              </a:rPr>
              <a:t>free text</a:t>
            </a:r>
            <a:r>
              <a:rPr lang="en-US" sz="1700" dirty="0">
                <a:solidFill>
                  <a:schemeClr val="tx1"/>
                </a:solidFill>
              </a:rPr>
              <a:t>.</a:t>
            </a:r>
            <a:endParaRPr lang="en-US" sz="1700" dirty="0"/>
          </a:p>
          <a:p>
            <a:pPr marL="0" indent="0">
              <a:spcAft>
                <a:spcPts val="400"/>
              </a:spcAft>
              <a:buNone/>
            </a:pPr>
            <a:r>
              <a:rPr lang="en-US" sz="800" dirty="0">
                <a:solidFill>
                  <a:schemeClr val="tx1"/>
                </a:solidFill>
              </a:rPr>
              <a:t> </a:t>
            </a:r>
            <a:endParaRPr lang="en-US" sz="1700" dirty="0"/>
          </a:p>
          <a:p>
            <a:pPr marL="0" indent="0">
              <a:spcAft>
                <a:spcPts val="400"/>
              </a:spcAft>
              <a:buNone/>
            </a:pPr>
            <a:r>
              <a:rPr lang="en-US" sz="1700" dirty="0">
                <a:solidFill>
                  <a:schemeClr val="tx1"/>
                </a:solidFill>
              </a:rPr>
              <a:t>In this WP1 </a:t>
            </a:r>
            <a:r>
              <a:rPr lang="en-US" sz="1700" dirty="0" smtClean="0">
                <a:solidFill>
                  <a:schemeClr val="tx1"/>
                </a:solidFill>
              </a:rPr>
              <a:t>task we </a:t>
            </a:r>
            <a:r>
              <a:rPr lang="en-US" sz="1700" dirty="0">
                <a:solidFill>
                  <a:schemeClr val="tx1"/>
                </a:solidFill>
              </a:rPr>
              <a:t>want to </a:t>
            </a:r>
            <a:r>
              <a:rPr lang="en-US" sz="1700" b="1" dirty="0">
                <a:solidFill>
                  <a:schemeClr val="accent1"/>
                </a:solidFill>
              </a:rPr>
              <a:t>select the best medium-sized open-source LLM</a:t>
            </a:r>
            <a:r>
              <a:rPr lang="en-US" sz="1700" dirty="0">
                <a:solidFill>
                  <a:schemeClr val="tx1"/>
                </a:solidFill>
              </a:rPr>
              <a:t> to extract the </a:t>
            </a:r>
            <a:r>
              <a:rPr lang="en-US" sz="1700" dirty="0" smtClean="0">
                <a:solidFill>
                  <a:schemeClr val="tx1"/>
                </a:solidFill>
              </a:rPr>
              <a:t>142 </a:t>
            </a:r>
            <a:r>
              <a:rPr lang="en-US" sz="1700" dirty="0">
                <a:solidFill>
                  <a:schemeClr val="tx1"/>
                </a:solidFill>
              </a:rPr>
              <a:t>eCRF variables from free text.</a:t>
            </a:r>
            <a:endParaRPr lang="en-US" sz="1700" dirty="0"/>
          </a:p>
          <a:p>
            <a:pPr marL="0" indent="0">
              <a:spcAft>
                <a:spcPts val="400"/>
              </a:spcAft>
              <a:buNone/>
            </a:pPr>
            <a:r>
              <a:rPr lang="en-US" sz="800" dirty="0">
                <a:solidFill>
                  <a:schemeClr val="tx1"/>
                </a:solidFill>
              </a:rPr>
              <a:t> </a:t>
            </a:r>
            <a:endParaRPr lang="en-US" sz="1700" dirty="0"/>
          </a:p>
          <a:p>
            <a:pPr marL="0" indent="0">
              <a:spcAft>
                <a:spcPts val="400"/>
              </a:spcAft>
              <a:buNone/>
            </a:pPr>
            <a:r>
              <a:rPr lang="en-US" sz="1700" dirty="0">
                <a:solidFill>
                  <a:schemeClr val="tx1"/>
                </a:solidFill>
              </a:rPr>
              <a:t>To compare models we need a set of notes where we know the right answer: the </a:t>
            </a:r>
            <a:r>
              <a:rPr lang="en-US" sz="1700" b="1" dirty="0">
                <a:solidFill>
                  <a:schemeClr val="tx1"/>
                </a:solidFill>
              </a:rPr>
              <a:t>benchmark</a:t>
            </a:r>
            <a:r>
              <a:rPr lang="en-US" sz="1700" dirty="0">
                <a:solidFill>
                  <a:schemeClr val="tx1"/>
                </a:solidFill>
              </a:rPr>
              <a:t>.</a:t>
            </a:r>
            <a:endParaRPr lang="en-US" sz="1700" dirty="0"/>
          </a:p>
        </p:txBody>
      </p:sp>
      <p:sp>
        <p:nvSpPr>
          <p:cNvPr id="4" name="card"/>
          <p:cNvSpPr/>
          <p:nvPr/>
        </p:nvSpPr>
        <p:spPr>
          <a:xfrm>
            <a:off x="6400800" y="1463040"/>
            <a:ext cx="5212080" cy="731520"/>
          </a:xfrm>
          <a:prstGeom prst="roundRect">
            <a:avLst>
              <a:gd name="adj" fmla="val 15000"/>
            </a:avLst>
          </a:prstGeom>
          <a:solidFill>
            <a:schemeClr val="bg2"/>
          </a:solidFill>
          <a:ln/>
        </p:spPr>
      </p:sp>
      <p:sp>
        <p:nvSpPr>
          <p:cNvPr id="5" name="icon circle"/>
          <p:cNvSpPr/>
          <p:nvPr/>
        </p:nvSpPr>
        <p:spPr>
          <a:xfrm>
            <a:off x="6537960" y="1554480"/>
            <a:ext cx="548640" cy="548640"/>
          </a:xfrm>
          <a:prstGeom prst="ellipse">
            <a:avLst/>
          </a:prstGeom>
          <a:solidFill>
            <a:schemeClr val="accent6"/>
          </a:solidFill>
          <a:ln/>
        </p:spPr>
      </p:sp>
      <p:pic>
        <p:nvPicPr>
          <p:cNvPr id="6" name="icon" descr="preencoded.png"/>
          <p:cNvPicPr>
            <a:picLocks noChangeAspect="1"/>
          </p:cNvPicPr>
          <p:nvPr/>
        </p:nvPicPr>
        <p:blipFill>
          <a:blip r:embed="rId3"/>
          <a:stretch>
            <a:fillRect/>
          </a:stretch>
        </p:blipFill>
        <p:spPr>
          <a:xfrm>
            <a:off x="6686093" y="1702613"/>
            <a:ext cx="252374" cy="252374"/>
          </a:xfrm>
          <a:prstGeom prst="rect">
            <a:avLst/>
          </a:prstGeom>
        </p:spPr>
      </p:pic>
      <p:sp>
        <p:nvSpPr>
          <p:cNvPr id="7" name="Text 4"/>
          <p:cNvSpPr txBox="1"/>
          <p:nvPr/>
        </p:nvSpPr>
        <p:spPr>
          <a:xfrm>
            <a:off x="7269480" y="1536192"/>
            <a:ext cx="4206240" cy="320040"/>
          </a:xfrm>
          <a:prstGeom prst="rect">
            <a:avLst/>
          </a:prstGeom>
          <a:noFill/>
          <a:ln/>
        </p:spPr>
        <p:txBody>
          <a:bodyPr wrap="square" lIns="0" tIns="0" rIns="0" bIns="0" rtlCol="0" anchor="t"/>
          <a:lstStyle/>
          <a:p>
            <a:pPr marL="0" indent="0">
              <a:buNone/>
            </a:pPr>
            <a:r>
              <a:rPr lang="en-US" sz="1700" b="1" dirty="0" smtClean="0">
                <a:solidFill>
                  <a:schemeClr val="tx2"/>
                </a:solidFill>
              </a:rPr>
              <a:t>~2,000,000 </a:t>
            </a:r>
            <a:r>
              <a:rPr lang="en-US" sz="1700" b="1" dirty="0" smtClean="0">
                <a:solidFill>
                  <a:schemeClr val="tx2"/>
                </a:solidFill>
              </a:rPr>
              <a:t>from </a:t>
            </a:r>
            <a:r>
              <a:rPr lang="en-US" sz="1700" b="1" dirty="0" smtClean="0">
                <a:solidFill>
                  <a:schemeClr val="tx2"/>
                </a:solidFill>
              </a:rPr>
              <a:t>1 ED</a:t>
            </a:r>
            <a:endParaRPr lang="en-US" sz="1700" dirty="0"/>
          </a:p>
        </p:txBody>
      </p:sp>
      <p:sp>
        <p:nvSpPr>
          <p:cNvPr id="8" name="Text 5"/>
          <p:cNvSpPr txBox="1"/>
          <p:nvPr/>
        </p:nvSpPr>
        <p:spPr>
          <a:xfrm>
            <a:off x="7269480" y="1847088"/>
            <a:ext cx="4206240" cy="274320"/>
          </a:xfrm>
          <a:prstGeom prst="rect">
            <a:avLst/>
          </a:prstGeom>
          <a:noFill/>
          <a:ln/>
        </p:spPr>
        <p:txBody>
          <a:bodyPr wrap="square" lIns="0" tIns="0" rIns="0" bIns="0" rtlCol="0" anchor="t"/>
          <a:lstStyle/>
          <a:p>
            <a:pPr marL="0" indent="0">
              <a:buNone/>
            </a:pPr>
            <a:r>
              <a:rPr lang="en-US" sz="1400" dirty="0">
                <a:solidFill>
                  <a:schemeClr val="tx1"/>
                </a:solidFill>
              </a:rPr>
              <a:t>clinical notes available</a:t>
            </a:r>
            <a:endParaRPr lang="en-US" sz="1400" dirty="0"/>
          </a:p>
        </p:txBody>
      </p:sp>
      <p:sp>
        <p:nvSpPr>
          <p:cNvPr id="9" name="arrow"/>
          <p:cNvSpPr/>
          <p:nvPr/>
        </p:nvSpPr>
        <p:spPr>
          <a:xfrm>
            <a:off x="6739128" y="2212848"/>
            <a:ext cx="146304" cy="146304"/>
          </a:xfrm>
          <a:prstGeom prst="downArrow">
            <a:avLst/>
          </a:prstGeom>
          <a:solidFill>
            <a:schemeClr val="accent4"/>
          </a:solidFill>
          <a:ln/>
        </p:spPr>
      </p:sp>
      <p:sp>
        <p:nvSpPr>
          <p:cNvPr id="10" name="card"/>
          <p:cNvSpPr/>
          <p:nvPr/>
        </p:nvSpPr>
        <p:spPr>
          <a:xfrm>
            <a:off x="6400800" y="2377440"/>
            <a:ext cx="5212080" cy="731520"/>
          </a:xfrm>
          <a:prstGeom prst="roundRect">
            <a:avLst>
              <a:gd name="adj" fmla="val 15000"/>
            </a:avLst>
          </a:prstGeom>
          <a:solidFill>
            <a:schemeClr val="bg2"/>
          </a:solidFill>
          <a:ln/>
        </p:spPr>
      </p:sp>
      <p:sp>
        <p:nvSpPr>
          <p:cNvPr id="11" name="icon circle"/>
          <p:cNvSpPr/>
          <p:nvPr/>
        </p:nvSpPr>
        <p:spPr>
          <a:xfrm>
            <a:off x="6537960" y="2468880"/>
            <a:ext cx="548640" cy="548640"/>
          </a:xfrm>
          <a:prstGeom prst="ellipse">
            <a:avLst/>
          </a:prstGeom>
          <a:solidFill>
            <a:schemeClr val="accent6"/>
          </a:solidFill>
          <a:ln/>
        </p:spPr>
      </p:sp>
      <p:pic>
        <p:nvPicPr>
          <p:cNvPr id="12" name="icon" descr="preencoded.png"/>
          <p:cNvPicPr>
            <a:picLocks noChangeAspect="1"/>
          </p:cNvPicPr>
          <p:nvPr/>
        </p:nvPicPr>
        <p:blipFill>
          <a:blip r:embed="rId4"/>
          <a:stretch>
            <a:fillRect/>
          </a:stretch>
        </p:blipFill>
        <p:spPr>
          <a:xfrm>
            <a:off x="6686093" y="2617013"/>
            <a:ext cx="252374" cy="252374"/>
          </a:xfrm>
          <a:prstGeom prst="rect">
            <a:avLst/>
          </a:prstGeom>
        </p:spPr>
      </p:pic>
      <p:sp>
        <p:nvSpPr>
          <p:cNvPr id="13" name="Text 9"/>
          <p:cNvSpPr txBox="1"/>
          <p:nvPr/>
        </p:nvSpPr>
        <p:spPr>
          <a:xfrm>
            <a:off x="7269480" y="2450592"/>
            <a:ext cx="4206240" cy="320040"/>
          </a:xfrm>
          <a:prstGeom prst="rect">
            <a:avLst/>
          </a:prstGeom>
          <a:noFill/>
          <a:ln/>
        </p:spPr>
        <p:txBody>
          <a:bodyPr wrap="square" lIns="0" tIns="0" rIns="0" bIns="0" rtlCol="0" anchor="t"/>
          <a:lstStyle/>
          <a:p>
            <a:r>
              <a:rPr lang="en-US" sz="1700" b="1" dirty="0" smtClean="0">
                <a:solidFill>
                  <a:schemeClr val="tx2"/>
                </a:solidFill>
              </a:rPr>
              <a:t>5,746</a:t>
            </a:r>
            <a:endParaRPr lang="en-US" sz="1700" dirty="0"/>
          </a:p>
        </p:txBody>
      </p:sp>
      <p:sp>
        <p:nvSpPr>
          <p:cNvPr id="14" name="Text 10"/>
          <p:cNvSpPr txBox="1"/>
          <p:nvPr/>
        </p:nvSpPr>
        <p:spPr>
          <a:xfrm>
            <a:off x="7269480" y="2761488"/>
            <a:ext cx="4206240" cy="274320"/>
          </a:xfrm>
          <a:prstGeom prst="rect">
            <a:avLst/>
          </a:prstGeom>
          <a:noFill/>
          <a:ln/>
        </p:spPr>
        <p:txBody>
          <a:bodyPr wrap="square" lIns="0" tIns="0" rIns="0" bIns="0" rtlCol="0" anchor="t"/>
          <a:lstStyle/>
          <a:p>
            <a:pPr marL="0" indent="0">
              <a:buNone/>
            </a:pPr>
            <a:r>
              <a:rPr lang="en-US" sz="1400" dirty="0">
                <a:solidFill>
                  <a:schemeClr val="tx1"/>
                </a:solidFill>
              </a:rPr>
              <a:t>notes selected for </a:t>
            </a:r>
            <a:r>
              <a:rPr lang="en-US" sz="1400" dirty="0" smtClean="0"/>
              <a:t>agreement evaluation</a:t>
            </a:r>
            <a:endParaRPr lang="en-US" sz="1400" dirty="0"/>
          </a:p>
        </p:txBody>
      </p:sp>
      <p:sp>
        <p:nvSpPr>
          <p:cNvPr id="15" name="arrow"/>
          <p:cNvSpPr/>
          <p:nvPr/>
        </p:nvSpPr>
        <p:spPr>
          <a:xfrm>
            <a:off x="6739128" y="3127248"/>
            <a:ext cx="146304" cy="146304"/>
          </a:xfrm>
          <a:prstGeom prst="downArrow">
            <a:avLst/>
          </a:prstGeom>
          <a:solidFill>
            <a:schemeClr val="accent4"/>
          </a:solidFill>
          <a:ln/>
        </p:spPr>
      </p:sp>
      <p:sp>
        <p:nvSpPr>
          <p:cNvPr id="16" name="card"/>
          <p:cNvSpPr/>
          <p:nvPr/>
        </p:nvSpPr>
        <p:spPr>
          <a:xfrm>
            <a:off x="6400800" y="3291840"/>
            <a:ext cx="5212080" cy="731520"/>
          </a:xfrm>
          <a:prstGeom prst="roundRect">
            <a:avLst>
              <a:gd name="adj" fmla="val 15000"/>
            </a:avLst>
          </a:prstGeom>
          <a:solidFill>
            <a:schemeClr val="bg2"/>
          </a:solidFill>
          <a:ln/>
        </p:spPr>
      </p:sp>
      <p:sp>
        <p:nvSpPr>
          <p:cNvPr id="17" name="icon circle"/>
          <p:cNvSpPr/>
          <p:nvPr/>
        </p:nvSpPr>
        <p:spPr>
          <a:xfrm>
            <a:off x="6537960" y="3383280"/>
            <a:ext cx="548640" cy="548640"/>
          </a:xfrm>
          <a:prstGeom prst="ellipse">
            <a:avLst/>
          </a:prstGeom>
          <a:solidFill>
            <a:schemeClr val="accent2"/>
          </a:solidFill>
          <a:ln/>
        </p:spPr>
      </p:sp>
      <p:pic>
        <p:nvPicPr>
          <p:cNvPr id="18" name="icon" descr="preencoded.png"/>
          <p:cNvPicPr>
            <a:picLocks noChangeAspect="1"/>
          </p:cNvPicPr>
          <p:nvPr/>
        </p:nvPicPr>
        <p:blipFill>
          <a:blip r:embed="rId5"/>
          <a:stretch>
            <a:fillRect/>
          </a:stretch>
        </p:blipFill>
        <p:spPr>
          <a:xfrm>
            <a:off x="6686093" y="3531413"/>
            <a:ext cx="252374" cy="252374"/>
          </a:xfrm>
          <a:prstGeom prst="rect">
            <a:avLst/>
          </a:prstGeom>
        </p:spPr>
      </p:pic>
      <p:sp>
        <p:nvSpPr>
          <p:cNvPr id="19" name="Text 14"/>
          <p:cNvSpPr txBox="1"/>
          <p:nvPr/>
        </p:nvSpPr>
        <p:spPr>
          <a:xfrm>
            <a:off x="7269480" y="3364992"/>
            <a:ext cx="4206240" cy="320040"/>
          </a:xfrm>
          <a:prstGeom prst="rect">
            <a:avLst/>
          </a:prstGeom>
          <a:noFill/>
          <a:ln/>
        </p:spPr>
        <p:txBody>
          <a:bodyPr wrap="square" lIns="0" tIns="0" rIns="0" bIns="0" rtlCol="0" anchor="t"/>
          <a:lstStyle/>
          <a:p>
            <a:pPr marL="0" indent="0">
              <a:buNone/>
            </a:pPr>
            <a:r>
              <a:rPr lang="en-US" sz="1700" b="1" dirty="0">
                <a:solidFill>
                  <a:schemeClr val="tx2"/>
                </a:solidFill>
              </a:rPr>
              <a:t>15 clinicians</a:t>
            </a:r>
            <a:endParaRPr lang="en-US" sz="1700" dirty="0"/>
          </a:p>
        </p:txBody>
      </p:sp>
      <p:sp>
        <p:nvSpPr>
          <p:cNvPr id="20" name="Text 15"/>
          <p:cNvSpPr txBox="1"/>
          <p:nvPr/>
        </p:nvSpPr>
        <p:spPr>
          <a:xfrm>
            <a:off x="7269480" y="3675888"/>
            <a:ext cx="4206240" cy="274320"/>
          </a:xfrm>
          <a:prstGeom prst="rect">
            <a:avLst/>
          </a:prstGeom>
          <a:noFill/>
          <a:ln/>
        </p:spPr>
        <p:txBody>
          <a:bodyPr wrap="square" lIns="0" tIns="0" rIns="0" bIns="0" rtlCol="0" anchor="t"/>
          <a:lstStyle/>
          <a:p>
            <a:pPr marL="0" indent="0">
              <a:buNone/>
            </a:pPr>
            <a:r>
              <a:rPr lang="en-US" sz="1400" dirty="0">
                <a:solidFill>
                  <a:schemeClr val="tx1"/>
                </a:solidFill>
              </a:rPr>
              <a:t>annotate </a:t>
            </a:r>
            <a:r>
              <a:rPr lang="en-US" sz="1400" dirty="0" smtClean="0">
                <a:solidFill>
                  <a:schemeClr val="tx1"/>
                </a:solidFill>
              </a:rPr>
              <a:t>142 </a:t>
            </a:r>
            <a:r>
              <a:rPr lang="en-US" sz="1400" dirty="0">
                <a:solidFill>
                  <a:schemeClr val="tx1"/>
                </a:solidFill>
              </a:rPr>
              <a:t>variables per note</a:t>
            </a:r>
            <a:endParaRPr lang="en-US" sz="1400" dirty="0"/>
          </a:p>
        </p:txBody>
      </p:sp>
      <p:sp>
        <p:nvSpPr>
          <p:cNvPr id="21" name="arrow"/>
          <p:cNvSpPr/>
          <p:nvPr/>
        </p:nvSpPr>
        <p:spPr>
          <a:xfrm>
            <a:off x="6739128" y="4041648"/>
            <a:ext cx="146304" cy="146304"/>
          </a:xfrm>
          <a:prstGeom prst="downArrow">
            <a:avLst/>
          </a:prstGeom>
          <a:solidFill>
            <a:schemeClr val="accent4"/>
          </a:solidFill>
          <a:ln/>
        </p:spPr>
      </p:sp>
      <p:sp>
        <p:nvSpPr>
          <p:cNvPr id="22" name="card"/>
          <p:cNvSpPr/>
          <p:nvPr/>
        </p:nvSpPr>
        <p:spPr>
          <a:xfrm>
            <a:off x="6400800" y="4206240"/>
            <a:ext cx="5212080" cy="731520"/>
          </a:xfrm>
          <a:prstGeom prst="roundRect">
            <a:avLst>
              <a:gd name="adj" fmla="val 15000"/>
            </a:avLst>
          </a:prstGeom>
          <a:solidFill>
            <a:schemeClr val="bg2"/>
          </a:solidFill>
          <a:ln/>
        </p:spPr>
      </p:sp>
      <p:sp>
        <p:nvSpPr>
          <p:cNvPr id="23" name="icon circle"/>
          <p:cNvSpPr/>
          <p:nvPr/>
        </p:nvSpPr>
        <p:spPr>
          <a:xfrm>
            <a:off x="6537960" y="4297680"/>
            <a:ext cx="548640" cy="548640"/>
          </a:xfrm>
          <a:prstGeom prst="ellipse">
            <a:avLst/>
          </a:prstGeom>
          <a:solidFill>
            <a:schemeClr val="accent1"/>
          </a:solidFill>
          <a:ln/>
        </p:spPr>
      </p:sp>
      <p:pic>
        <p:nvPicPr>
          <p:cNvPr id="24" name="icon" descr="preencoded.png"/>
          <p:cNvPicPr>
            <a:picLocks noChangeAspect="1"/>
          </p:cNvPicPr>
          <p:nvPr/>
        </p:nvPicPr>
        <p:blipFill>
          <a:blip r:embed="rId6"/>
          <a:stretch>
            <a:fillRect/>
          </a:stretch>
        </p:blipFill>
        <p:spPr>
          <a:xfrm>
            <a:off x="6686093" y="4445813"/>
            <a:ext cx="252374" cy="252374"/>
          </a:xfrm>
          <a:prstGeom prst="rect">
            <a:avLst/>
          </a:prstGeom>
        </p:spPr>
      </p:pic>
      <p:sp>
        <p:nvSpPr>
          <p:cNvPr id="25" name="Text 19"/>
          <p:cNvSpPr txBox="1"/>
          <p:nvPr/>
        </p:nvSpPr>
        <p:spPr>
          <a:xfrm>
            <a:off x="7269480" y="4279392"/>
            <a:ext cx="4206240" cy="320040"/>
          </a:xfrm>
          <a:prstGeom prst="rect">
            <a:avLst/>
          </a:prstGeom>
          <a:noFill/>
          <a:ln/>
        </p:spPr>
        <p:txBody>
          <a:bodyPr wrap="square" lIns="0" tIns="0" rIns="0" bIns="0" rtlCol="0" anchor="t"/>
          <a:lstStyle/>
          <a:p>
            <a:pPr marL="0" indent="0">
              <a:buNone/>
            </a:pPr>
            <a:r>
              <a:rPr lang="en-US" sz="1700" b="1" dirty="0">
                <a:solidFill>
                  <a:schemeClr val="tx2"/>
                </a:solidFill>
              </a:rPr>
              <a:t>Benchmark</a:t>
            </a:r>
            <a:endParaRPr lang="en-US" sz="1700" dirty="0"/>
          </a:p>
        </p:txBody>
      </p:sp>
      <p:sp>
        <p:nvSpPr>
          <p:cNvPr id="26" name="Text 20"/>
          <p:cNvSpPr txBox="1"/>
          <p:nvPr/>
        </p:nvSpPr>
        <p:spPr>
          <a:xfrm>
            <a:off x="7269480" y="4590288"/>
            <a:ext cx="4206240" cy="274320"/>
          </a:xfrm>
          <a:prstGeom prst="rect">
            <a:avLst/>
          </a:prstGeom>
          <a:noFill/>
          <a:ln/>
        </p:spPr>
        <p:txBody>
          <a:bodyPr wrap="square" lIns="0" tIns="0" rIns="0" bIns="0" rtlCol="0" anchor="t"/>
          <a:lstStyle/>
          <a:p>
            <a:pPr marL="0" indent="0">
              <a:buNone/>
            </a:pPr>
            <a:r>
              <a:rPr lang="en-US" sz="1400" dirty="0">
                <a:solidFill>
                  <a:schemeClr val="tx1"/>
                </a:solidFill>
              </a:rPr>
              <a:t>dataset with ground truth</a:t>
            </a:r>
            <a:endParaRPr lang="en-US" sz="1400" dirty="0"/>
          </a:p>
        </p:txBody>
      </p:sp>
      <p:sp>
        <p:nvSpPr>
          <p:cNvPr id="27" name="arrow"/>
          <p:cNvSpPr/>
          <p:nvPr/>
        </p:nvSpPr>
        <p:spPr>
          <a:xfrm>
            <a:off x="6739128" y="4956048"/>
            <a:ext cx="146304" cy="146304"/>
          </a:xfrm>
          <a:prstGeom prst="downArrow">
            <a:avLst/>
          </a:prstGeom>
          <a:solidFill>
            <a:schemeClr val="accent4"/>
          </a:solidFill>
          <a:ln/>
        </p:spPr>
      </p:sp>
      <p:sp>
        <p:nvSpPr>
          <p:cNvPr id="28" name="card"/>
          <p:cNvSpPr/>
          <p:nvPr/>
        </p:nvSpPr>
        <p:spPr>
          <a:xfrm>
            <a:off x="6400800" y="5120640"/>
            <a:ext cx="5212080" cy="731520"/>
          </a:xfrm>
          <a:prstGeom prst="roundRect">
            <a:avLst>
              <a:gd name="adj" fmla="val 15000"/>
            </a:avLst>
          </a:prstGeom>
          <a:solidFill>
            <a:schemeClr val="bg2"/>
          </a:solidFill>
          <a:ln/>
        </p:spPr>
      </p:sp>
      <p:sp>
        <p:nvSpPr>
          <p:cNvPr id="29" name="icon circle"/>
          <p:cNvSpPr/>
          <p:nvPr/>
        </p:nvSpPr>
        <p:spPr>
          <a:xfrm>
            <a:off x="6537960" y="5212080"/>
            <a:ext cx="548640" cy="548640"/>
          </a:xfrm>
          <a:prstGeom prst="ellipse">
            <a:avLst/>
          </a:prstGeom>
          <a:solidFill>
            <a:schemeClr val="accent1"/>
          </a:solidFill>
          <a:ln/>
        </p:spPr>
      </p:sp>
      <p:pic>
        <p:nvPicPr>
          <p:cNvPr id="30" name="icon" descr="preencoded.png"/>
          <p:cNvPicPr>
            <a:picLocks noChangeAspect="1"/>
          </p:cNvPicPr>
          <p:nvPr/>
        </p:nvPicPr>
        <p:blipFill>
          <a:blip r:embed="rId7"/>
          <a:stretch>
            <a:fillRect/>
          </a:stretch>
        </p:blipFill>
        <p:spPr>
          <a:xfrm>
            <a:off x="6686093" y="5360213"/>
            <a:ext cx="252374" cy="252374"/>
          </a:xfrm>
          <a:prstGeom prst="rect">
            <a:avLst/>
          </a:prstGeom>
        </p:spPr>
      </p:pic>
      <p:sp>
        <p:nvSpPr>
          <p:cNvPr id="31" name="Text 24"/>
          <p:cNvSpPr txBox="1"/>
          <p:nvPr/>
        </p:nvSpPr>
        <p:spPr>
          <a:xfrm>
            <a:off x="7269480" y="5193792"/>
            <a:ext cx="4206240" cy="320040"/>
          </a:xfrm>
          <a:prstGeom prst="rect">
            <a:avLst/>
          </a:prstGeom>
          <a:noFill/>
          <a:ln/>
        </p:spPr>
        <p:txBody>
          <a:bodyPr wrap="square" lIns="0" tIns="0" rIns="0" bIns="0" rtlCol="0" anchor="t"/>
          <a:lstStyle/>
          <a:p>
            <a:pPr marL="0" indent="0">
              <a:buNone/>
            </a:pPr>
            <a:r>
              <a:rPr lang="en-US" sz="1700" b="1" dirty="0">
                <a:solidFill>
                  <a:schemeClr val="tx2"/>
                </a:solidFill>
              </a:rPr>
              <a:t>LLM selection</a:t>
            </a:r>
            <a:endParaRPr lang="en-US" sz="1700" dirty="0"/>
          </a:p>
        </p:txBody>
      </p:sp>
      <p:sp>
        <p:nvSpPr>
          <p:cNvPr id="32" name="Text 25"/>
          <p:cNvSpPr txBox="1"/>
          <p:nvPr/>
        </p:nvSpPr>
        <p:spPr>
          <a:xfrm>
            <a:off x="7269480" y="5504688"/>
            <a:ext cx="4206240" cy="274320"/>
          </a:xfrm>
          <a:prstGeom prst="rect">
            <a:avLst/>
          </a:prstGeom>
          <a:noFill/>
          <a:ln/>
        </p:spPr>
        <p:txBody>
          <a:bodyPr wrap="square" lIns="0" tIns="0" rIns="0" bIns="0" rtlCol="0" anchor="t"/>
          <a:lstStyle/>
          <a:p>
            <a:pPr marL="0" indent="0">
              <a:buNone/>
            </a:pPr>
            <a:r>
              <a:rPr lang="en-US" sz="1400" dirty="0">
                <a:solidFill>
                  <a:schemeClr val="tx1"/>
                </a:solidFill>
              </a:rPr>
              <a:t>the best open-source model</a:t>
            </a:r>
            <a:endParaRPr lang="en-US" sz="1400" dirty="0"/>
          </a:p>
        </p:txBody>
      </p:sp>
      <p:sp>
        <p:nvSpPr>
          <p:cNvPr id="33"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smtClean="0">
                <a:solidFill>
                  <a:schemeClr val="tx2"/>
                </a:solidFill>
                <a:latin typeface="+mj-lt" pitchFamily="34" charset="0"/>
                <a:ea typeface="+mj-lt" pitchFamily="34" charset="-122"/>
                <a:cs typeface="+mj-lt" pitchFamily="34" charset="-120"/>
              </a:rPr>
              <a:t>142 </a:t>
            </a:r>
            <a:r>
              <a:rPr lang="en-US" sz="3400" b="1" dirty="0">
                <a:solidFill>
                  <a:schemeClr val="tx2"/>
                </a:solidFill>
                <a:latin typeface="+mj-lt" pitchFamily="34" charset="0"/>
                <a:ea typeface="+mj-lt" pitchFamily="34" charset="-122"/>
                <a:cs typeface="+mj-lt" pitchFamily="34" charset="-120"/>
              </a:rPr>
              <a:t>variables per note: harder than expected</a:t>
            </a:r>
            <a:endParaRPr lang="en-US" sz="3400" dirty="0"/>
          </a:p>
        </p:txBody>
      </p:sp>
      <p:sp>
        <p:nvSpPr>
          <p:cNvPr id="3" name="Text 1"/>
          <p:cNvSpPr txBox="1"/>
          <p:nvPr/>
        </p:nvSpPr>
        <p:spPr>
          <a:xfrm>
            <a:off x="548640" y="1463040"/>
            <a:ext cx="3474720" cy="1005840"/>
          </a:xfrm>
          <a:prstGeom prst="rect">
            <a:avLst/>
          </a:prstGeom>
          <a:noFill/>
          <a:ln/>
        </p:spPr>
        <p:txBody>
          <a:bodyPr wrap="square" lIns="0" tIns="0" rIns="0" bIns="0" rtlCol="0" anchor="b"/>
          <a:lstStyle/>
          <a:p>
            <a:pPr marL="0" indent="0">
              <a:buNone/>
            </a:pPr>
            <a:r>
              <a:rPr lang="en-US" sz="6600" b="1" dirty="0">
                <a:solidFill>
                  <a:schemeClr val="accent1"/>
                </a:solidFill>
                <a:latin typeface="+mj-lt" pitchFamily="34" charset="0"/>
                <a:ea typeface="+mj-lt" pitchFamily="34" charset="-122"/>
                <a:cs typeface="+mj-lt" pitchFamily="34" charset="-120"/>
              </a:rPr>
              <a:t>15</a:t>
            </a:r>
            <a:endParaRPr lang="en-US" sz="6600" dirty="0"/>
          </a:p>
        </p:txBody>
      </p:sp>
      <p:sp>
        <p:nvSpPr>
          <p:cNvPr id="4" name="Text 2"/>
          <p:cNvSpPr txBox="1"/>
          <p:nvPr/>
        </p:nvSpPr>
        <p:spPr>
          <a:xfrm>
            <a:off x="548640" y="2514600"/>
            <a:ext cx="3474720" cy="365760"/>
          </a:xfrm>
          <a:prstGeom prst="rect">
            <a:avLst/>
          </a:prstGeom>
          <a:noFill/>
          <a:ln/>
        </p:spPr>
        <p:txBody>
          <a:bodyPr wrap="square" lIns="0" tIns="0" rIns="0" bIns="0" rtlCol="0" anchor="t"/>
          <a:lstStyle/>
          <a:p>
            <a:pPr marL="0" indent="0">
              <a:buNone/>
            </a:pPr>
            <a:r>
              <a:rPr lang="en-US" sz="1600" dirty="0">
                <a:solidFill>
                  <a:schemeClr val="tx1"/>
                </a:solidFill>
              </a:rPr>
              <a:t>clinician annotators</a:t>
            </a:r>
            <a:endParaRPr lang="en-US" sz="1600" dirty="0"/>
          </a:p>
        </p:txBody>
      </p:sp>
      <p:sp>
        <p:nvSpPr>
          <p:cNvPr id="5" name="Text 3"/>
          <p:cNvSpPr txBox="1"/>
          <p:nvPr/>
        </p:nvSpPr>
        <p:spPr>
          <a:xfrm>
            <a:off x="4297680" y="1463040"/>
            <a:ext cx="3474720" cy="1005840"/>
          </a:xfrm>
          <a:prstGeom prst="rect">
            <a:avLst/>
          </a:prstGeom>
          <a:noFill/>
          <a:ln/>
        </p:spPr>
        <p:txBody>
          <a:bodyPr wrap="square" lIns="0" tIns="0" rIns="0" bIns="0" rtlCol="0" anchor="b"/>
          <a:lstStyle/>
          <a:p>
            <a:pPr marL="0" indent="0">
              <a:buNone/>
            </a:pPr>
            <a:r>
              <a:rPr lang="en-US" sz="6600" b="1" dirty="0" smtClean="0">
                <a:solidFill>
                  <a:schemeClr val="accent1"/>
                </a:solidFill>
                <a:latin typeface="+mj-lt" pitchFamily="34" charset="0"/>
                <a:ea typeface="+mj-lt" pitchFamily="34" charset="-122"/>
                <a:cs typeface="+mj-lt" pitchFamily="34" charset="-120"/>
              </a:rPr>
              <a:t>5,746</a:t>
            </a:r>
            <a:endParaRPr lang="en-US" sz="6600" dirty="0"/>
          </a:p>
        </p:txBody>
      </p:sp>
      <p:sp>
        <p:nvSpPr>
          <p:cNvPr id="6" name="Text 4"/>
          <p:cNvSpPr txBox="1"/>
          <p:nvPr/>
        </p:nvSpPr>
        <p:spPr>
          <a:xfrm>
            <a:off x="4297680" y="2514600"/>
            <a:ext cx="3474720" cy="365760"/>
          </a:xfrm>
          <a:prstGeom prst="rect">
            <a:avLst/>
          </a:prstGeom>
          <a:noFill/>
          <a:ln/>
        </p:spPr>
        <p:txBody>
          <a:bodyPr wrap="square" lIns="0" tIns="0" rIns="0" bIns="0" rtlCol="0" anchor="t"/>
          <a:lstStyle/>
          <a:p>
            <a:pPr marL="0" indent="0">
              <a:buNone/>
            </a:pPr>
            <a:r>
              <a:rPr lang="en-US" sz="1600" dirty="0">
                <a:solidFill>
                  <a:schemeClr val="tx1"/>
                </a:solidFill>
              </a:rPr>
              <a:t>notes </a:t>
            </a:r>
            <a:r>
              <a:rPr lang="en-US" sz="1600" dirty="0" smtClean="0">
                <a:solidFill>
                  <a:schemeClr val="tx1"/>
                </a:solidFill>
              </a:rPr>
              <a:t>evaluated</a:t>
            </a:r>
            <a:endParaRPr lang="en-US" sz="1600" dirty="0"/>
          </a:p>
        </p:txBody>
      </p:sp>
      <p:sp>
        <p:nvSpPr>
          <p:cNvPr id="7" name="Text 5"/>
          <p:cNvSpPr txBox="1"/>
          <p:nvPr/>
        </p:nvSpPr>
        <p:spPr>
          <a:xfrm>
            <a:off x="8046720" y="1463040"/>
            <a:ext cx="3474720" cy="1005840"/>
          </a:xfrm>
          <a:prstGeom prst="rect">
            <a:avLst/>
          </a:prstGeom>
          <a:noFill/>
          <a:ln/>
        </p:spPr>
        <p:txBody>
          <a:bodyPr wrap="square" lIns="0" tIns="0" rIns="0" bIns="0" rtlCol="0" anchor="b"/>
          <a:lstStyle/>
          <a:p>
            <a:pPr marL="0" indent="0">
              <a:buNone/>
            </a:pPr>
            <a:r>
              <a:rPr lang="en-US" sz="6600" b="1" dirty="0" smtClean="0">
                <a:solidFill>
                  <a:schemeClr val="accent1"/>
                </a:solidFill>
                <a:latin typeface="+mj-lt" pitchFamily="34" charset="0"/>
                <a:ea typeface="+mj-lt" pitchFamily="34" charset="-122"/>
                <a:cs typeface="+mj-lt" pitchFamily="34" charset="-120"/>
              </a:rPr>
              <a:t>142</a:t>
            </a:r>
            <a:endParaRPr lang="en-US" sz="6600" dirty="0"/>
          </a:p>
        </p:txBody>
      </p:sp>
      <p:sp>
        <p:nvSpPr>
          <p:cNvPr id="8" name="Text 6"/>
          <p:cNvSpPr txBox="1"/>
          <p:nvPr/>
        </p:nvSpPr>
        <p:spPr>
          <a:xfrm>
            <a:off x="8046720" y="2514600"/>
            <a:ext cx="3474720" cy="365760"/>
          </a:xfrm>
          <a:prstGeom prst="rect">
            <a:avLst/>
          </a:prstGeom>
          <a:noFill/>
          <a:ln/>
        </p:spPr>
        <p:txBody>
          <a:bodyPr wrap="square" lIns="0" tIns="0" rIns="0" bIns="0" rtlCol="0" anchor="t"/>
          <a:lstStyle/>
          <a:p>
            <a:pPr marL="0" indent="0">
              <a:buNone/>
            </a:pPr>
            <a:r>
              <a:rPr lang="en-US" sz="1600" dirty="0">
                <a:solidFill>
                  <a:schemeClr val="tx1"/>
                </a:solidFill>
              </a:rPr>
              <a:t>eCRF variables per note</a:t>
            </a:r>
            <a:endParaRPr lang="en-US" sz="1600" dirty="0"/>
          </a:p>
        </p:txBody>
      </p:sp>
      <p:sp>
        <p:nvSpPr>
          <p:cNvPr id="9" name="card"/>
          <p:cNvSpPr/>
          <p:nvPr/>
        </p:nvSpPr>
        <p:spPr>
          <a:xfrm>
            <a:off x="548640" y="3429000"/>
            <a:ext cx="5440680" cy="2514600"/>
          </a:xfrm>
          <a:prstGeom prst="roundRect">
            <a:avLst>
              <a:gd name="adj" fmla="val 4364"/>
            </a:avLst>
          </a:prstGeom>
          <a:solidFill>
            <a:schemeClr val="bg2"/>
          </a:solidFill>
          <a:ln/>
        </p:spPr>
      </p:sp>
      <p:sp>
        <p:nvSpPr>
          <p:cNvPr id="10" name="icon circle"/>
          <p:cNvSpPr/>
          <p:nvPr/>
        </p:nvSpPr>
        <p:spPr>
          <a:xfrm>
            <a:off x="822960" y="3703320"/>
            <a:ext cx="640080" cy="640080"/>
          </a:xfrm>
          <a:prstGeom prst="ellipse">
            <a:avLst/>
          </a:prstGeom>
          <a:solidFill>
            <a:schemeClr val="accent2"/>
          </a:solidFill>
          <a:ln/>
        </p:spPr>
      </p:sp>
      <p:pic>
        <p:nvPicPr>
          <p:cNvPr id="11" name="icon" descr="preencoded.png"/>
          <p:cNvPicPr>
            <a:picLocks noChangeAspect="1"/>
          </p:cNvPicPr>
          <p:nvPr/>
        </p:nvPicPr>
        <p:blipFill>
          <a:blip r:embed="rId3"/>
          <a:stretch>
            <a:fillRect/>
          </a:stretch>
        </p:blipFill>
        <p:spPr>
          <a:xfrm>
            <a:off x="995782" y="3876142"/>
            <a:ext cx="294437" cy="294437"/>
          </a:xfrm>
          <a:prstGeom prst="rect">
            <a:avLst/>
          </a:prstGeom>
        </p:spPr>
      </p:pic>
      <p:sp>
        <p:nvSpPr>
          <p:cNvPr id="12" name="Text 9"/>
          <p:cNvSpPr txBox="1"/>
          <p:nvPr/>
        </p:nvSpPr>
        <p:spPr>
          <a:xfrm>
            <a:off x="1645920" y="3776472"/>
            <a:ext cx="4114800" cy="548640"/>
          </a:xfrm>
          <a:prstGeom prst="rect">
            <a:avLst/>
          </a:prstGeom>
          <a:noFill/>
          <a:ln/>
        </p:spPr>
        <p:txBody>
          <a:bodyPr wrap="square" lIns="0" tIns="0" rIns="0" bIns="0" rtlCol="0" anchor="ctr"/>
          <a:lstStyle/>
          <a:p>
            <a:pPr marL="0" indent="0">
              <a:buNone/>
            </a:pPr>
            <a:r>
              <a:rPr lang="en-US" sz="2000" b="1" dirty="0">
                <a:solidFill>
                  <a:schemeClr val="tx2"/>
                </a:solidFill>
              </a:rPr>
              <a:t>Many annotation errors</a:t>
            </a:r>
            <a:endParaRPr lang="en-US" sz="2000" dirty="0"/>
          </a:p>
        </p:txBody>
      </p:sp>
      <p:sp>
        <p:nvSpPr>
          <p:cNvPr id="13" name="Text 10"/>
          <p:cNvSpPr txBox="1"/>
          <p:nvPr/>
        </p:nvSpPr>
        <p:spPr>
          <a:xfrm>
            <a:off x="822960" y="4526280"/>
            <a:ext cx="4892040" cy="1280160"/>
          </a:xfrm>
          <a:prstGeom prst="rect">
            <a:avLst/>
          </a:prstGeom>
          <a:noFill/>
          <a:ln/>
        </p:spPr>
        <p:txBody>
          <a:bodyPr wrap="square" lIns="0" tIns="0" rIns="0" bIns="0" rtlCol="0" anchor="t"/>
          <a:lstStyle/>
          <a:p>
            <a:pPr marL="0" indent="0">
              <a:buNone/>
            </a:pPr>
            <a:r>
              <a:rPr lang="en-US" sz="1500" dirty="0">
                <a:solidFill>
                  <a:schemeClr val="tx1"/>
                </a:solidFill>
              </a:rPr>
              <a:t>Recording the true value of </a:t>
            </a:r>
            <a:r>
              <a:rPr lang="en-US" sz="1500" dirty="0" smtClean="0">
                <a:solidFill>
                  <a:schemeClr val="tx1"/>
                </a:solidFill>
              </a:rPr>
              <a:t>142 </a:t>
            </a:r>
            <a:r>
              <a:rPr lang="en-US" sz="1500" dirty="0">
                <a:solidFill>
                  <a:schemeClr val="tx1"/>
                </a:solidFill>
              </a:rPr>
              <a:t>variables in every note is a long, repetitive task: clinicians made more errors than expected. </a:t>
            </a:r>
            <a:r>
              <a:rPr lang="en-US" sz="1500" b="1" dirty="0">
                <a:solidFill>
                  <a:schemeClr val="tx1"/>
                </a:solidFill>
              </a:rPr>
              <a:t>The ground truth as it stands is not reliable</a:t>
            </a:r>
            <a:r>
              <a:rPr lang="en-US" sz="1500" dirty="0">
                <a:solidFill>
                  <a:schemeClr val="tx1"/>
                </a:solidFill>
              </a:rPr>
              <a:t>.</a:t>
            </a:r>
            <a:endParaRPr lang="en-US" sz="1500" dirty="0"/>
          </a:p>
        </p:txBody>
      </p:sp>
      <p:sp>
        <p:nvSpPr>
          <p:cNvPr id="14" name="card"/>
          <p:cNvSpPr/>
          <p:nvPr/>
        </p:nvSpPr>
        <p:spPr>
          <a:xfrm>
            <a:off x="6172200" y="3429000"/>
            <a:ext cx="5440680" cy="2514600"/>
          </a:xfrm>
          <a:prstGeom prst="roundRect">
            <a:avLst>
              <a:gd name="adj" fmla="val 4364"/>
            </a:avLst>
          </a:prstGeom>
          <a:solidFill>
            <a:schemeClr val="bg2"/>
          </a:solidFill>
          <a:ln/>
        </p:spPr>
        <p:txBody>
          <a:bodyPr/>
          <a:lstStyle/>
          <a:p>
            <a:endParaRPr lang="it-IT"/>
          </a:p>
        </p:txBody>
      </p:sp>
      <p:sp>
        <p:nvSpPr>
          <p:cNvPr id="15" name="icon circle"/>
          <p:cNvSpPr/>
          <p:nvPr/>
        </p:nvSpPr>
        <p:spPr>
          <a:xfrm>
            <a:off x="6446520" y="3703320"/>
            <a:ext cx="640080" cy="640080"/>
          </a:xfrm>
          <a:prstGeom prst="ellipse">
            <a:avLst/>
          </a:prstGeom>
          <a:solidFill>
            <a:schemeClr val="accent6"/>
          </a:solidFill>
          <a:ln/>
        </p:spPr>
      </p:sp>
      <p:pic>
        <p:nvPicPr>
          <p:cNvPr id="16" name="icon" descr="preencoded.png"/>
          <p:cNvPicPr>
            <a:picLocks noChangeAspect="1"/>
          </p:cNvPicPr>
          <p:nvPr/>
        </p:nvPicPr>
        <p:blipFill>
          <a:blip r:embed="rId4"/>
          <a:stretch>
            <a:fillRect/>
          </a:stretch>
        </p:blipFill>
        <p:spPr>
          <a:xfrm>
            <a:off x="6619342" y="3876142"/>
            <a:ext cx="294437" cy="294437"/>
          </a:xfrm>
          <a:prstGeom prst="rect">
            <a:avLst/>
          </a:prstGeom>
        </p:spPr>
      </p:pic>
      <p:sp>
        <p:nvSpPr>
          <p:cNvPr id="17" name="Text 13"/>
          <p:cNvSpPr txBox="1"/>
          <p:nvPr/>
        </p:nvSpPr>
        <p:spPr>
          <a:xfrm>
            <a:off x="7269480" y="3776472"/>
            <a:ext cx="4114800" cy="548640"/>
          </a:xfrm>
          <a:prstGeom prst="rect">
            <a:avLst/>
          </a:prstGeom>
          <a:noFill/>
          <a:ln/>
        </p:spPr>
        <p:txBody>
          <a:bodyPr wrap="square" lIns="0" tIns="0" rIns="0" bIns="0" rtlCol="0" anchor="ctr"/>
          <a:lstStyle/>
          <a:p>
            <a:pPr marL="0" indent="0">
              <a:buNone/>
            </a:pPr>
            <a:r>
              <a:rPr lang="en-US" sz="2000" b="1" dirty="0">
                <a:solidFill>
                  <a:schemeClr val="tx2"/>
                </a:solidFill>
              </a:rPr>
              <a:t>Re-annotating is not the answer</a:t>
            </a:r>
            <a:endParaRPr lang="en-US" sz="2000" dirty="0"/>
          </a:p>
        </p:txBody>
      </p:sp>
      <p:sp>
        <p:nvSpPr>
          <p:cNvPr id="18" name="Text 14"/>
          <p:cNvSpPr txBox="1"/>
          <p:nvPr/>
        </p:nvSpPr>
        <p:spPr>
          <a:xfrm>
            <a:off x="6446520" y="4526280"/>
            <a:ext cx="4892040" cy="1280160"/>
          </a:xfrm>
          <a:prstGeom prst="rect">
            <a:avLst/>
          </a:prstGeom>
          <a:noFill/>
          <a:ln/>
        </p:spPr>
        <p:txBody>
          <a:bodyPr wrap="square" lIns="0" tIns="0" rIns="0" bIns="0" rtlCol="0" anchor="t"/>
          <a:lstStyle/>
          <a:p>
            <a:pPr marL="0" indent="0">
              <a:buNone/>
            </a:pPr>
            <a:r>
              <a:rPr lang="en-US" sz="1500" dirty="0">
                <a:solidFill>
                  <a:schemeClr val="tx1"/>
                </a:solidFill>
              </a:rPr>
              <a:t>Re-annotating </a:t>
            </a:r>
            <a:r>
              <a:rPr lang="en-US" sz="1500" dirty="0" smtClean="0">
                <a:solidFill>
                  <a:schemeClr val="tx1"/>
                </a:solidFill>
              </a:rPr>
              <a:t>5,746 notes </a:t>
            </a:r>
            <a:r>
              <a:rPr lang="en-US" sz="1500" dirty="0">
                <a:solidFill>
                  <a:schemeClr val="tx1"/>
                </a:solidFill>
              </a:rPr>
              <a:t>would be hugely costly and the problem would recur, because it stems from the complexity of the task, not from the annotators.</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The idea: use 5 LLMs as independent annotators</a:t>
            </a:r>
            <a:endParaRPr lang="en-US" sz="3400" dirty="0"/>
          </a:p>
        </p:txBody>
      </p:sp>
      <p:sp>
        <p:nvSpPr>
          <p:cNvPr id="3" name="card"/>
          <p:cNvSpPr/>
          <p:nvPr/>
        </p:nvSpPr>
        <p:spPr>
          <a:xfrm>
            <a:off x="548640" y="1463040"/>
            <a:ext cx="5349240" cy="4526280"/>
          </a:xfrm>
          <a:prstGeom prst="roundRect">
            <a:avLst>
              <a:gd name="adj" fmla="val 2424"/>
            </a:avLst>
          </a:prstGeom>
          <a:solidFill>
            <a:schemeClr val="bg2"/>
          </a:solidFill>
          <a:ln/>
        </p:spPr>
      </p:sp>
      <p:sp>
        <p:nvSpPr>
          <p:cNvPr id="4" name="icon circle"/>
          <p:cNvSpPr/>
          <p:nvPr/>
        </p:nvSpPr>
        <p:spPr>
          <a:xfrm>
            <a:off x="822960" y="3200400"/>
            <a:ext cx="822960" cy="822960"/>
          </a:xfrm>
          <a:prstGeom prst="ellipse">
            <a:avLst/>
          </a:prstGeom>
          <a:solidFill>
            <a:schemeClr val="accent6"/>
          </a:solidFill>
          <a:ln/>
        </p:spPr>
      </p:sp>
      <p:pic>
        <p:nvPicPr>
          <p:cNvPr id="5" name="icon" descr="preencoded.png"/>
          <p:cNvPicPr>
            <a:picLocks noChangeAspect="1"/>
          </p:cNvPicPr>
          <p:nvPr/>
        </p:nvPicPr>
        <p:blipFill>
          <a:blip r:embed="rId3"/>
          <a:stretch>
            <a:fillRect/>
          </a:stretch>
        </p:blipFill>
        <p:spPr>
          <a:xfrm>
            <a:off x="1045159" y="3422599"/>
            <a:ext cx="378562" cy="378562"/>
          </a:xfrm>
          <a:prstGeom prst="rect">
            <a:avLst/>
          </a:prstGeom>
        </p:spPr>
      </p:pic>
      <p:sp>
        <p:nvSpPr>
          <p:cNvPr id="6" name="Text 3"/>
          <p:cNvSpPr txBox="1"/>
          <p:nvPr/>
        </p:nvSpPr>
        <p:spPr>
          <a:xfrm>
            <a:off x="548640" y="4114800"/>
            <a:ext cx="1371600" cy="548640"/>
          </a:xfrm>
          <a:prstGeom prst="rect">
            <a:avLst/>
          </a:prstGeom>
          <a:noFill/>
          <a:ln/>
        </p:spPr>
        <p:txBody>
          <a:bodyPr wrap="square" lIns="0" tIns="0" rIns="0" bIns="0" rtlCol="0" anchor="t"/>
          <a:lstStyle/>
          <a:p>
            <a:pPr marL="0" indent="0" algn="ctr">
              <a:buNone/>
            </a:pPr>
            <a:r>
              <a:rPr lang="en-US" sz="1200" dirty="0">
                <a:solidFill>
                  <a:schemeClr val="tx1"/>
                </a:solidFill>
              </a:rPr>
              <a:t>Same note,</a:t>
            </a:r>
            <a:endParaRPr lang="en-US" sz="1200" dirty="0"/>
          </a:p>
          <a:p>
            <a:pPr marL="0" indent="0" algn="ctr">
              <a:buNone/>
            </a:pPr>
            <a:r>
              <a:rPr lang="en-US" sz="1200" dirty="0">
                <a:solidFill>
                  <a:schemeClr val="tx1"/>
                </a:solidFill>
              </a:rPr>
              <a:t>same variable</a:t>
            </a:r>
            <a:endParaRPr lang="en-US" sz="1200" dirty="0"/>
          </a:p>
        </p:txBody>
      </p:sp>
      <p:sp>
        <p:nvSpPr>
          <p:cNvPr id="7" name="connector"/>
          <p:cNvSpPr/>
          <p:nvPr/>
        </p:nvSpPr>
        <p:spPr>
          <a:xfrm flipV="1">
            <a:off x="1691640" y="1920240"/>
            <a:ext cx="914400" cy="1691640"/>
          </a:xfrm>
          <a:prstGeom prst="line">
            <a:avLst/>
          </a:prstGeom>
          <a:noFill/>
          <a:ln w="12700">
            <a:solidFill>
              <a:srgbClr val="7C8C96"/>
            </a:solidFill>
            <a:prstDash val="solid"/>
          </a:ln>
        </p:spPr>
      </p:sp>
      <p:sp>
        <p:nvSpPr>
          <p:cNvPr id="8" name="annotator"/>
          <p:cNvSpPr/>
          <p:nvPr/>
        </p:nvSpPr>
        <p:spPr>
          <a:xfrm>
            <a:off x="2606040" y="1691640"/>
            <a:ext cx="3200400" cy="457200"/>
          </a:xfrm>
          <a:prstGeom prst="roundRect">
            <a:avLst>
              <a:gd name="adj" fmla="val 50000"/>
            </a:avLst>
          </a:prstGeom>
          <a:solidFill>
            <a:schemeClr val="accent1"/>
          </a:solidFill>
          <a:ln/>
        </p:spPr>
      </p:sp>
      <p:sp>
        <p:nvSpPr>
          <p:cNvPr id="9" name="icon circle"/>
          <p:cNvSpPr/>
          <p:nvPr/>
        </p:nvSpPr>
        <p:spPr>
          <a:xfrm>
            <a:off x="2651760" y="1737360"/>
            <a:ext cx="365760" cy="365760"/>
          </a:xfrm>
          <a:prstGeom prst="ellipse">
            <a:avLst/>
          </a:prstGeom>
          <a:solidFill>
            <a:schemeClr val="accent1"/>
          </a:solidFill>
          <a:ln/>
        </p:spPr>
      </p:sp>
      <p:pic>
        <p:nvPicPr>
          <p:cNvPr id="10" name="icon" descr="preencoded.png"/>
          <p:cNvPicPr>
            <a:picLocks noChangeAspect="1"/>
          </p:cNvPicPr>
          <p:nvPr/>
        </p:nvPicPr>
        <p:blipFill>
          <a:blip r:embed="rId4"/>
          <a:stretch>
            <a:fillRect/>
          </a:stretch>
        </p:blipFill>
        <p:spPr>
          <a:xfrm>
            <a:off x="2750515" y="1836115"/>
            <a:ext cx="168250" cy="168250"/>
          </a:xfrm>
          <a:prstGeom prst="rect">
            <a:avLst/>
          </a:prstGeom>
        </p:spPr>
      </p:pic>
      <p:sp>
        <p:nvSpPr>
          <p:cNvPr id="11" name="Text 7"/>
          <p:cNvSpPr txBox="1"/>
          <p:nvPr/>
        </p:nvSpPr>
        <p:spPr>
          <a:xfrm>
            <a:off x="3039288" y="1691640"/>
            <a:ext cx="2103120" cy="457200"/>
          </a:xfrm>
          <a:prstGeom prst="rect">
            <a:avLst/>
          </a:prstGeom>
          <a:noFill/>
          <a:ln/>
        </p:spPr>
        <p:txBody>
          <a:bodyPr wrap="square" lIns="0" tIns="0" rIns="0" bIns="0" rtlCol="0" anchor="ctr"/>
          <a:lstStyle/>
          <a:p>
            <a:r>
              <a:rPr lang="en-US" sz="1500" b="1" dirty="0">
                <a:solidFill>
                  <a:schemeClr val="bg1"/>
                </a:solidFill>
              </a:rPr>
              <a:t>Model A - gemma-3-27b-it</a:t>
            </a:r>
            <a:endParaRPr lang="en-US" sz="1500" dirty="0"/>
          </a:p>
        </p:txBody>
      </p:sp>
      <p:sp>
        <p:nvSpPr>
          <p:cNvPr id="12" name="connector"/>
          <p:cNvSpPr/>
          <p:nvPr/>
        </p:nvSpPr>
        <p:spPr>
          <a:xfrm flipV="1">
            <a:off x="1691640" y="2587752"/>
            <a:ext cx="914400" cy="1024128"/>
          </a:xfrm>
          <a:prstGeom prst="line">
            <a:avLst/>
          </a:prstGeom>
          <a:noFill/>
          <a:ln w="12700">
            <a:solidFill>
              <a:srgbClr val="7C8C96"/>
            </a:solidFill>
            <a:prstDash val="solid"/>
          </a:ln>
        </p:spPr>
      </p:sp>
      <p:sp>
        <p:nvSpPr>
          <p:cNvPr id="13" name="annotator"/>
          <p:cNvSpPr/>
          <p:nvPr/>
        </p:nvSpPr>
        <p:spPr>
          <a:xfrm>
            <a:off x="2606040" y="2359152"/>
            <a:ext cx="3200400" cy="457200"/>
          </a:xfrm>
          <a:prstGeom prst="roundRect">
            <a:avLst>
              <a:gd name="adj" fmla="val 50000"/>
            </a:avLst>
          </a:prstGeom>
          <a:solidFill>
            <a:schemeClr val="accent1"/>
          </a:solidFill>
          <a:ln/>
        </p:spPr>
      </p:sp>
      <p:sp>
        <p:nvSpPr>
          <p:cNvPr id="14" name="icon circle"/>
          <p:cNvSpPr/>
          <p:nvPr/>
        </p:nvSpPr>
        <p:spPr>
          <a:xfrm>
            <a:off x="2651760" y="2404872"/>
            <a:ext cx="365760" cy="365760"/>
          </a:xfrm>
          <a:prstGeom prst="ellipse">
            <a:avLst/>
          </a:prstGeom>
          <a:solidFill>
            <a:schemeClr val="accent1"/>
          </a:solidFill>
          <a:ln/>
        </p:spPr>
      </p:sp>
      <p:pic>
        <p:nvPicPr>
          <p:cNvPr id="15" name="icon" descr="preencoded.png"/>
          <p:cNvPicPr>
            <a:picLocks noChangeAspect="1"/>
          </p:cNvPicPr>
          <p:nvPr/>
        </p:nvPicPr>
        <p:blipFill>
          <a:blip r:embed="rId4"/>
          <a:stretch>
            <a:fillRect/>
          </a:stretch>
        </p:blipFill>
        <p:spPr>
          <a:xfrm>
            <a:off x="2750515" y="2503627"/>
            <a:ext cx="168250" cy="168250"/>
          </a:xfrm>
          <a:prstGeom prst="rect">
            <a:avLst/>
          </a:prstGeom>
        </p:spPr>
      </p:pic>
      <p:sp>
        <p:nvSpPr>
          <p:cNvPr id="16" name="Text 11"/>
          <p:cNvSpPr txBox="1"/>
          <p:nvPr/>
        </p:nvSpPr>
        <p:spPr>
          <a:xfrm>
            <a:off x="3039288" y="2359152"/>
            <a:ext cx="2103120" cy="457200"/>
          </a:xfrm>
          <a:prstGeom prst="rect">
            <a:avLst/>
          </a:prstGeom>
          <a:noFill/>
          <a:ln/>
        </p:spPr>
        <p:txBody>
          <a:bodyPr wrap="square" lIns="0" tIns="0" rIns="0" bIns="0" rtlCol="0" anchor="ctr"/>
          <a:lstStyle/>
          <a:p>
            <a:r>
              <a:rPr lang="en-US" sz="1500" b="1" dirty="0">
                <a:solidFill>
                  <a:schemeClr val="bg1"/>
                </a:solidFill>
              </a:rPr>
              <a:t>Model B - gemma-4-31b-it</a:t>
            </a:r>
            <a:endParaRPr lang="en-US" sz="1500" dirty="0"/>
          </a:p>
        </p:txBody>
      </p:sp>
      <p:sp>
        <p:nvSpPr>
          <p:cNvPr id="17" name="connector"/>
          <p:cNvSpPr/>
          <p:nvPr/>
        </p:nvSpPr>
        <p:spPr>
          <a:xfrm flipV="1">
            <a:off x="1691640" y="3255264"/>
            <a:ext cx="914400" cy="356616"/>
          </a:xfrm>
          <a:prstGeom prst="line">
            <a:avLst/>
          </a:prstGeom>
          <a:noFill/>
          <a:ln w="12700">
            <a:solidFill>
              <a:srgbClr val="7C8C96"/>
            </a:solidFill>
            <a:prstDash val="solid"/>
          </a:ln>
        </p:spPr>
      </p:sp>
      <p:sp>
        <p:nvSpPr>
          <p:cNvPr id="18" name="annotator"/>
          <p:cNvSpPr/>
          <p:nvPr/>
        </p:nvSpPr>
        <p:spPr>
          <a:xfrm>
            <a:off x="2606040" y="3026664"/>
            <a:ext cx="3200400" cy="457200"/>
          </a:xfrm>
          <a:prstGeom prst="roundRect">
            <a:avLst>
              <a:gd name="adj" fmla="val 50000"/>
            </a:avLst>
          </a:prstGeom>
          <a:solidFill>
            <a:schemeClr val="accent1"/>
          </a:solidFill>
          <a:ln/>
        </p:spPr>
      </p:sp>
      <p:sp>
        <p:nvSpPr>
          <p:cNvPr id="19" name="icon circle"/>
          <p:cNvSpPr/>
          <p:nvPr/>
        </p:nvSpPr>
        <p:spPr>
          <a:xfrm>
            <a:off x="2651760" y="3072384"/>
            <a:ext cx="365760" cy="365760"/>
          </a:xfrm>
          <a:prstGeom prst="ellipse">
            <a:avLst/>
          </a:prstGeom>
          <a:solidFill>
            <a:schemeClr val="accent1"/>
          </a:solidFill>
          <a:ln/>
        </p:spPr>
      </p:sp>
      <p:pic>
        <p:nvPicPr>
          <p:cNvPr id="20" name="icon" descr="preencoded.png"/>
          <p:cNvPicPr>
            <a:picLocks noChangeAspect="1"/>
          </p:cNvPicPr>
          <p:nvPr/>
        </p:nvPicPr>
        <p:blipFill>
          <a:blip r:embed="rId4"/>
          <a:stretch>
            <a:fillRect/>
          </a:stretch>
        </p:blipFill>
        <p:spPr>
          <a:xfrm>
            <a:off x="2750515" y="3171139"/>
            <a:ext cx="168250" cy="168250"/>
          </a:xfrm>
          <a:prstGeom prst="rect">
            <a:avLst/>
          </a:prstGeom>
        </p:spPr>
      </p:pic>
      <p:sp>
        <p:nvSpPr>
          <p:cNvPr id="21" name="Text 15"/>
          <p:cNvSpPr txBox="1"/>
          <p:nvPr/>
        </p:nvSpPr>
        <p:spPr>
          <a:xfrm>
            <a:off x="3039288" y="3026664"/>
            <a:ext cx="2103120" cy="457200"/>
          </a:xfrm>
          <a:prstGeom prst="rect">
            <a:avLst/>
          </a:prstGeom>
          <a:noFill/>
          <a:ln/>
        </p:spPr>
        <p:txBody>
          <a:bodyPr wrap="square" lIns="0" tIns="0" rIns="0" bIns="0" rtlCol="0" anchor="ctr"/>
          <a:lstStyle/>
          <a:p>
            <a:r>
              <a:rPr lang="en-US" sz="1500" b="1" dirty="0">
                <a:solidFill>
                  <a:schemeClr val="bg1"/>
                </a:solidFill>
              </a:rPr>
              <a:t>Model C - qwen3.8-27b</a:t>
            </a:r>
            <a:endParaRPr lang="en-US" sz="1500" dirty="0"/>
          </a:p>
        </p:txBody>
      </p:sp>
      <p:sp>
        <p:nvSpPr>
          <p:cNvPr id="22" name="connector"/>
          <p:cNvSpPr/>
          <p:nvPr/>
        </p:nvSpPr>
        <p:spPr>
          <a:xfrm>
            <a:off x="1691640" y="3611880"/>
            <a:ext cx="914400" cy="310896"/>
          </a:xfrm>
          <a:prstGeom prst="line">
            <a:avLst/>
          </a:prstGeom>
          <a:noFill/>
          <a:ln w="12700">
            <a:solidFill>
              <a:srgbClr val="7C8C96"/>
            </a:solidFill>
            <a:prstDash val="solid"/>
          </a:ln>
        </p:spPr>
      </p:sp>
      <p:sp>
        <p:nvSpPr>
          <p:cNvPr id="23" name="annotator"/>
          <p:cNvSpPr/>
          <p:nvPr/>
        </p:nvSpPr>
        <p:spPr>
          <a:xfrm>
            <a:off x="2606040" y="3694176"/>
            <a:ext cx="3200400" cy="457200"/>
          </a:xfrm>
          <a:prstGeom prst="roundRect">
            <a:avLst>
              <a:gd name="adj" fmla="val 50000"/>
            </a:avLst>
          </a:prstGeom>
          <a:solidFill>
            <a:schemeClr val="accent1"/>
          </a:solidFill>
          <a:ln/>
        </p:spPr>
      </p:sp>
      <p:sp>
        <p:nvSpPr>
          <p:cNvPr id="24" name="icon circle"/>
          <p:cNvSpPr/>
          <p:nvPr/>
        </p:nvSpPr>
        <p:spPr>
          <a:xfrm>
            <a:off x="2651760" y="3739896"/>
            <a:ext cx="365760" cy="365760"/>
          </a:xfrm>
          <a:prstGeom prst="ellipse">
            <a:avLst/>
          </a:prstGeom>
          <a:solidFill>
            <a:schemeClr val="accent1"/>
          </a:solidFill>
          <a:ln/>
        </p:spPr>
      </p:sp>
      <p:pic>
        <p:nvPicPr>
          <p:cNvPr id="25" name="icon" descr="preencoded.png"/>
          <p:cNvPicPr>
            <a:picLocks noChangeAspect="1"/>
          </p:cNvPicPr>
          <p:nvPr/>
        </p:nvPicPr>
        <p:blipFill>
          <a:blip r:embed="rId4"/>
          <a:stretch>
            <a:fillRect/>
          </a:stretch>
        </p:blipFill>
        <p:spPr>
          <a:xfrm>
            <a:off x="2750515" y="3838651"/>
            <a:ext cx="168250" cy="168250"/>
          </a:xfrm>
          <a:prstGeom prst="rect">
            <a:avLst/>
          </a:prstGeom>
        </p:spPr>
      </p:pic>
      <p:sp>
        <p:nvSpPr>
          <p:cNvPr id="26" name="Text 19"/>
          <p:cNvSpPr txBox="1"/>
          <p:nvPr/>
        </p:nvSpPr>
        <p:spPr>
          <a:xfrm>
            <a:off x="3039288" y="3694176"/>
            <a:ext cx="2103120" cy="457200"/>
          </a:xfrm>
          <a:prstGeom prst="rect">
            <a:avLst/>
          </a:prstGeom>
          <a:noFill/>
          <a:ln/>
        </p:spPr>
        <p:txBody>
          <a:bodyPr wrap="square" lIns="0" tIns="0" rIns="0" bIns="0" rtlCol="0" anchor="ctr"/>
          <a:lstStyle/>
          <a:p>
            <a:r>
              <a:rPr lang="en-US" sz="1500" b="1" dirty="0">
                <a:solidFill>
                  <a:schemeClr val="bg1"/>
                </a:solidFill>
              </a:rPr>
              <a:t>Model D - qwen3-32b</a:t>
            </a:r>
            <a:endParaRPr lang="en-US" sz="1500" dirty="0"/>
          </a:p>
        </p:txBody>
      </p:sp>
      <p:sp>
        <p:nvSpPr>
          <p:cNvPr id="27" name="connector"/>
          <p:cNvSpPr/>
          <p:nvPr/>
        </p:nvSpPr>
        <p:spPr>
          <a:xfrm>
            <a:off x="1691640" y="3611880"/>
            <a:ext cx="914400" cy="978408"/>
          </a:xfrm>
          <a:prstGeom prst="line">
            <a:avLst/>
          </a:prstGeom>
          <a:noFill/>
          <a:ln w="12700">
            <a:solidFill>
              <a:srgbClr val="7C8C96"/>
            </a:solidFill>
            <a:prstDash val="solid"/>
          </a:ln>
        </p:spPr>
      </p:sp>
      <p:sp>
        <p:nvSpPr>
          <p:cNvPr id="28" name="annotator"/>
          <p:cNvSpPr/>
          <p:nvPr/>
        </p:nvSpPr>
        <p:spPr>
          <a:xfrm>
            <a:off x="2606040" y="4361688"/>
            <a:ext cx="3200400" cy="457200"/>
          </a:xfrm>
          <a:prstGeom prst="roundRect">
            <a:avLst>
              <a:gd name="adj" fmla="val 50000"/>
            </a:avLst>
          </a:prstGeom>
          <a:solidFill>
            <a:schemeClr val="accent1"/>
          </a:solidFill>
          <a:ln/>
        </p:spPr>
      </p:sp>
      <p:sp>
        <p:nvSpPr>
          <p:cNvPr id="29" name="icon circle"/>
          <p:cNvSpPr/>
          <p:nvPr/>
        </p:nvSpPr>
        <p:spPr>
          <a:xfrm>
            <a:off x="2651760" y="4407408"/>
            <a:ext cx="365760" cy="365760"/>
          </a:xfrm>
          <a:prstGeom prst="ellipse">
            <a:avLst/>
          </a:prstGeom>
          <a:solidFill>
            <a:schemeClr val="accent1"/>
          </a:solidFill>
          <a:ln/>
        </p:spPr>
      </p:sp>
      <p:pic>
        <p:nvPicPr>
          <p:cNvPr id="30" name="icon" descr="preencoded.png"/>
          <p:cNvPicPr>
            <a:picLocks noChangeAspect="1"/>
          </p:cNvPicPr>
          <p:nvPr/>
        </p:nvPicPr>
        <p:blipFill>
          <a:blip r:embed="rId4"/>
          <a:stretch>
            <a:fillRect/>
          </a:stretch>
        </p:blipFill>
        <p:spPr>
          <a:xfrm>
            <a:off x="2750515" y="4506163"/>
            <a:ext cx="168250" cy="168250"/>
          </a:xfrm>
          <a:prstGeom prst="rect">
            <a:avLst/>
          </a:prstGeom>
        </p:spPr>
      </p:pic>
      <p:sp>
        <p:nvSpPr>
          <p:cNvPr id="31" name="Text 23"/>
          <p:cNvSpPr txBox="1"/>
          <p:nvPr/>
        </p:nvSpPr>
        <p:spPr>
          <a:xfrm>
            <a:off x="3039288" y="4361688"/>
            <a:ext cx="2697480" cy="457200"/>
          </a:xfrm>
          <a:prstGeom prst="rect">
            <a:avLst/>
          </a:prstGeom>
          <a:noFill/>
          <a:ln/>
        </p:spPr>
        <p:txBody>
          <a:bodyPr wrap="square" lIns="0" tIns="0" rIns="0" bIns="0" rtlCol="0" anchor="ctr"/>
          <a:lstStyle/>
          <a:p>
            <a:r>
              <a:rPr lang="en-US" sz="1500" b="1" dirty="0">
                <a:solidFill>
                  <a:schemeClr val="bg1"/>
                </a:solidFill>
              </a:rPr>
              <a:t>Model E - medgemma-27b-text-it</a:t>
            </a:r>
            <a:endParaRPr lang="en-US" sz="1500" dirty="0"/>
          </a:p>
        </p:txBody>
      </p:sp>
      <p:sp>
        <p:nvSpPr>
          <p:cNvPr id="32" name="connector"/>
          <p:cNvSpPr/>
          <p:nvPr/>
        </p:nvSpPr>
        <p:spPr>
          <a:xfrm>
            <a:off x="1691640" y="3611880"/>
            <a:ext cx="914400" cy="1645920"/>
          </a:xfrm>
          <a:prstGeom prst="line">
            <a:avLst/>
          </a:prstGeom>
          <a:noFill/>
          <a:ln w="12700">
            <a:solidFill>
              <a:srgbClr val="7C8C96"/>
            </a:solidFill>
            <a:prstDash val="solid"/>
          </a:ln>
        </p:spPr>
      </p:sp>
      <p:sp>
        <p:nvSpPr>
          <p:cNvPr id="33" name="annotator"/>
          <p:cNvSpPr/>
          <p:nvPr/>
        </p:nvSpPr>
        <p:spPr>
          <a:xfrm>
            <a:off x="2606040" y="5029200"/>
            <a:ext cx="3200400" cy="457200"/>
          </a:xfrm>
          <a:prstGeom prst="roundRect">
            <a:avLst>
              <a:gd name="adj" fmla="val 50000"/>
            </a:avLst>
          </a:prstGeom>
          <a:solidFill>
            <a:schemeClr val="accent2"/>
          </a:solidFill>
          <a:ln/>
        </p:spPr>
      </p:sp>
      <p:sp>
        <p:nvSpPr>
          <p:cNvPr id="34" name="icon circle"/>
          <p:cNvSpPr/>
          <p:nvPr/>
        </p:nvSpPr>
        <p:spPr>
          <a:xfrm>
            <a:off x="2651760" y="5074920"/>
            <a:ext cx="365760" cy="365760"/>
          </a:xfrm>
          <a:prstGeom prst="ellipse">
            <a:avLst/>
          </a:prstGeom>
          <a:solidFill>
            <a:schemeClr val="accent2"/>
          </a:solidFill>
          <a:ln/>
        </p:spPr>
      </p:sp>
      <p:pic>
        <p:nvPicPr>
          <p:cNvPr id="35" name="icon" descr="preencoded.png"/>
          <p:cNvPicPr>
            <a:picLocks noChangeAspect="1"/>
          </p:cNvPicPr>
          <p:nvPr/>
        </p:nvPicPr>
        <p:blipFill>
          <a:blip r:embed="rId5"/>
          <a:stretch>
            <a:fillRect/>
          </a:stretch>
        </p:blipFill>
        <p:spPr>
          <a:xfrm>
            <a:off x="2750515" y="5173675"/>
            <a:ext cx="168250" cy="168250"/>
          </a:xfrm>
          <a:prstGeom prst="rect">
            <a:avLst/>
          </a:prstGeom>
        </p:spPr>
      </p:pic>
      <p:sp>
        <p:nvSpPr>
          <p:cNvPr id="36" name="Text 27"/>
          <p:cNvSpPr txBox="1"/>
          <p:nvPr/>
        </p:nvSpPr>
        <p:spPr>
          <a:xfrm>
            <a:off x="3039288" y="5029200"/>
            <a:ext cx="2103120" cy="457200"/>
          </a:xfrm>
          <a:prstGeom prst="rect">
            <a:avLst/>
          </a:prstGeom>
          <a:noFill/>
          <a:ln/>
        </p:spPr>
        <p:txBody>
          <a:bodyPr wrap="square" lIns="0" tIns="0" rIns="0" bIns="0" rtlCol="0" anchor="ctr"/>
          <a:lstStyle/>
          <a:p>
            <a:pPr marL="0" indent="0">
              <a:buNone/>
            </a:pPr>
            <a:r>
              <a:rPr lang="en-US" sz="1500" b="1" dirty="0">
                <a:solidFill>
                  <a:schemeClr val="bg1"/>
                </a:solidFill>
              </a:rPr>
              <a:t>Clinician</a:t>
            </a:r>
            <a:endParaRPr lang="en-US" sz="1500" dirty="0"/>
          </a:p>
        </p:txBody>
      </p:sp>
      <p:sp>
        <p:nvSpPr>
          <p:cNvPr id="37" name="number"/>
          <p:cNvSpPr/>
          <p:nvPr/>
        </p:nvSpPr>
        <p:spPr>
          <a:xfrm>
            <a:off x="6126480" y="1463040"/>
            <a:ext cx="548640" cy="548640"/>
          </a:xfrm>
          <a:prstGeom prst="ellipse">
            <a:avLst/>
          </a:prstGeom>
          <a:solidFill>
            <a:schemeClr val="tx2"/>
          </a:solidFill>
          <a:ln/>
        </p:spPr>
      </p:sp>
      <p:sp>
        <p:nvSpPr>
          <p:cNvPr id="38" name="Text 29"/>
          <p:cNvSpPr txBox="1"/>
          <p:nvPr/>
        </p:nvSpPr>
        <p:spPr>
          <a:xfrm>
            <a:off x="6126480" y="146304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1</a:t>
            </a:r>
            <a:endParaRPr lang="en-US" sz="2000" dirty="0"/>
          </a:p>
        </p:txBody>
      </p:sp>
      <p:sp>
        <p:nvSpPr>
          <p:cNvPr id="39" name="Text 30"/>
          <p:cNvSpPr txBox="1"/>
          <p:nvPr/>
        </p:nvSpPr>
        <p:spPr>
          <a:xfrm>
            <a:off x="6903720" y="1481328"/>
            <a:ext cx="4709160" cy="411480"/>
          </a:xfrm>
          <a:prstGeom prst="rect">
            <a:avLst/>
          </a:prstGeom>
          <a:noFill/>
          <a:ln/>
        </p:spPr>
        <p:txBody>
          <a:bodyPr wrap="square" lIns="0" tIns="0" rIns="0" bIns="0" rtlCol="0" anchor="t"/>
          <a:lstStyle/>
          <a:p>
            <a:pPr marL="0" indent="0">
              <a:buNone/>
            </a:pPr>
            <a:r>
              <a:rPr lang="en-US" sz="2000" b="1" dirty="0">
                <a:solidFill>
                  <a:schemeClr val="tx2"/>
                </a:solidFill>
              </a:rPr>
              <a:t>Automated annotation</a:t>
            </a:r>
            <a:endParaRPr lang="en-US" sz="2000" dirty="0"/>
          </a:p>
        </p:txBody>
      </p:sp>
      <p:sp>
        <p:nvSpPr>
          <p:cNvPr id="40" name="Text 31"/>
          <p:cNvSpPr txBox="1"/>
          <p:nvPr/>
        </p:nvSpPr>
        <p:spPr>
          <a:xfrm>
            <a:off x="6903720" y="1920240"/>
            <a:ext cx="4709160" cy="914400"/>
          </a:xfrm>
          <a:prstGeom prst="rect">
            <a:avLst/>
          </a:prstGeom>
          <a:noFill/>
          <a:ln/>
        </p:spPr>
        <p:txBody>
          <a:bodyPr wrap="square" lIns="0" tIns="0" rIns="0" bIns="0" rtlCol="0" anchor="t"/>
          <a:lstStyle/>
          <a:p>
            <a:pPr marL="0" indent="0">
              <a:buNone/>
            </a:pPr>
            <a:r>
              <a:rPr lang="en-US" sz="1500" dirty="0">
                <a:solidFill>
                  <a:schemeClr val="tx1"/>
                </a:solidFill>
              </a:rPr>
              <a:t>5 medium-sized open-source LLMs extract the </a:t>
            </a:r>
            <a:r>
              <a:rPr lang="en-US" sz="1500" dirty="0" smtClean="0">
                <a:solidFill>
                  <a:schemeClr val="tx1"/>
                </a:solidFill>
              </a:rPr>
              <a:t>142 </a:t>
            </a:r>
            <a:r>
              <a:rPr lang="en-US" sz="1500" dirty="0">
                <a:solidFill>
                  <a:schemeClr val="tx1"/>
                </a:solidFill>
              </a:rPr>
              <a:t>variables from the same </a:t>
            </a:r>
            <a:r>
              <a:rPr lang="en-US" sz="1500" dirty="0" smtClean="0">
                <a:solidFill>
                  <a:schemeClr val="tx1"/>
                </a:solidFill>
              </a:rPr>
              <a:t>5,746 </a:t>
            </a:r>
            <a:r>
              <a:rPr lang="en-US" sz="1500" dirty="0">
                <a:solidFill>
                  <a:schemeClr val="tx1"/>
                </a:solidFill>
              </a:rPr>
              <a:t>notes annotated by clinicians.</a:t>
            </a:r>
            <a:endParaRPr lang="en-US" sz="1500" dirty="0"/>
          </a:p>
        </p:txBody>
      </p:sp>
      <p:sp>
        <p:nvSpPr>
          <p:cNvPr id="41" name="number"/>
          <p:cNvSpPr/>
          <p:nvPr/>
        </p:nvSpPr>
        <p:spPr>
          <a:xfrm>
            <a:off x="6126480" y="2999232"/>
            <a:ext cx="548640" cy="548640"/>
          </a:xfrm>
          <a:prstGeom prst="ellipse">
            <a:avLst/>
          </a:prstGeom>
          <a:solidFill>
            <a:schemeClr val="tx2"/>
          </a:solidFill>
          <a:ln/>
        </p:spPr>
      </p:sp>
      <p:sp>
        <p:nvSpPr>
          <p:cNvPr id="42" name="Text 33"/>
          <p:cNvSpPr txBox="1"/>
          <p:nvPr/>
        </p:nvSpPr>
        <p:spPr>
          <a:xfrm>
            <a:off x="6126480" y="2999232"/>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2</a:t>
            </a:r>
            <a:endParaRPr lang="en-US" sz="2000" dirty="0"/>
          </a:p>
        </p:txBody>
      </p:sp>
      <p:sp>
        <p:nvSpPr>
          <p:cNvPr id="43" name="Text 34"/>
          <p:cNvSpPr txBox="1"/>
          <p:nvPr/>
        </p:nvSpPr>
        <p:spPr>
          <a:xfrm>
            <a:off x="6903720" y="3017520"/>
            <a:ext cx="4709160" cy="411480"/>
          </a:xfrm>
          <a:prstGeom prst="rect">
            <a:avLst/>
          </a:prstGeom>
          <a:noFill/>
          <a:ln/>
        </p:spPr>
        <p:txBody>
          <a:bodyPr wrap="square" lIns="0" tIns="0" rIns="0" bIns="0" rtlCol="0" anchor="t"/>
          <a:lstStyle/>
          <a:p>
            <a:pPr marL="0" indent="0">
              <a:buNone/>
            </a:pPr>
            <a:r>
              <a:rPr lang="en-US" sz="2000" b="1" dirty="0">
                <a:solidFill>
                  <a:schemeClr val="tx2"/>
                </a:solidFill>
              </a:rPr>
              <a:t>Agreement between models</a:t>
            </a:r>
            <a:endParaRPr lang="en-US" sz="2000" dirty="0"/>
          </a:p>
        </p:txBody>
      </p:sp>
      <p:sp>
        <p:nvSpPr>
          <p:cNvPr id="44" name="Text 35"/>
          <p:cNvSpPr txBox="1"/>
          <p:nvPr/>
        </p:nvSpPr>
        <p:spPr>
          <a:xfrm>
            <a:off x="6903720" y="3456432"/>
            <a:ext cx="4709160" cy="914400"/>
          </a:xfrm>
          <a:prstGeom prst="rect">
            <a:avLst/>
          </a:prstGeom>
          <a:noFill/>
          <a:ln/>
        </p:spPr>
        <p:txBody>
          <a:bodyPr wrap="square" lIns="0" tIns="0" rIns="0" bIns="0" rtlCol="0" anchor="t"/>
          <a:lstStyle/>
          <a:p>
            <a:pPr marL="0" indent="0">
              <a:buNone/>
            </a:pPr>
            <a:r>
              <a:rPr lang="en-US" sz="1500" dirty="0">
                <a:solidFill>
                  <a:schemeClr val="tx1"/>
                </a:solidFill>
              </a:rPr>
              <a:t>For each </a:t>
            </a:r>
            <a:r>
              <a:rPr lang="en-US" sz="1500" dirty="0" smtClean="0">
                <a:solidFill>
                  <a:schemeClr val="tx1"/>
                </a:solidFill>
              </a:rPr>
              <a:t>note-variable </a:t>
            </a:r>
            <a:r>
              <a:rPr lang="en-US" sz="1500" dirty="0">
                <a:solidFill>
                  <a:schemeClr val="tx1"/>
                </a:solidFill>
              </a:rPr>
              <a:t>pair we classify how the 5 answers are distributed: 7 possible configurations.</a:t>
            </a:r>
            <a:endParaRPr lang="en-US" sz="1500" dirty="0"/>
          </a:p>
        </p:txBody>
      </p:sp>
      <p:sp>
        <p:nvSpPr>
          <p:cNvPr id="45" name="number"/>
          <p:cNvSpPr/>
          <p:nvPr/>
        </p:nvSpPr>
        <p:spPr>
          <a:xfrm>
            <a:off x="6126480" y="4535424"/>
            <a:ext cx="548640" cy="548640"/>
          </a:xfrm>
          <a:prstGeom prst="ellipse">
            <a:avLst/>
          </a:prstGeom>
          <a:solidFill>
            <a:schemeClr val="tx2"/>
          </a:solidFill>
          <a:ln/>
        </p:spPr>
      </p:sp>
      <p:sp>
        <p:nvSpPr>
          <p:cNvPr id="46" name="Text 37"/>
          <p:cNvSpPr txBox="1"/>
          <p:nvPr/>
        </p:nvSpPr>
        <p:spPr>
          <a:xfrm>
            <a:off x="6126480" y="4535424"/>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3</a:t>
            </a:r>
            <a:endParaRPr lang="en-US" sz="2000" dirty="0"/>
          </a:p>
        </p:txBody>
      </p:sp>
      <p:sp>
        <p:nvSpPr>
          <p:cNvPr id="47" name="Text 38"/>
          <p:cNvSpPr txBox="1"/>
          <p:nvPr/>
        </p:nvSpPr>
        <p:spPr>
          <a:xfrm>
            <a:off x="6903720" y="4553712"/>
            <a:ext cx="4709160" cy="411480"/>
          </a:xfrm>
          <a:prstGeom prst="rect">
            <a:avLst/>
          </a:prstGeom>
          <a:noFill/>
          <a:ln/>
        </p:spPr>
        <p:txBody>
          <a:bodyPr wrap="square" lIns="0" tIns="0" rIns="0" bIns="0" rtlCol="0" anchor="t"/>
          <a:lstStyle/>
          <a:p>
            <a:pPr marL="0" indent="0">
              <a:buNone/>
            </a:pPr>
            <a:r>
              <a:rPr lang="en-US" sz="2000" b="1" dirty="0">
                <a:solidFill>
                  <a:schemeClr val="tx2"/>
                </a:solidFill>
              </a:rPr>
              <a:t>Comparison with the clinician</a:t>
            </a:r>
            <a:endParaRPr lang="en-US" sz="2000" dirty="0"/>
          </a:p>
        </p:txBody>
      </p:sp>
      <p:sp>
        <p:nvSpPr>
          <p:cNvPr id="48" name="Text 39"/>
          <p:cNvSpPr txBox="1"/>
          <p:nvPr/>
        </p:nvSpPr>
        <p:spPr>
          <a:xfrm>
            <a:off x="6903720" y="4992624"/>
            <a:ext cx="4709160" cy="914400"/>
          </a:xfrm>
          <a:prstGeom prst="rect">
            <a:avLst/>
          </a:prstGeom>
          <a:noFill/>
          <a:ln/>
        </p:spPr>
        <p:txBody>
          <a:bodyPr wrap="square" lIns="0" tIns="0" rIns="0" bIns="0" rtlCol="0" anchor="t"/>
          <a:lstStyle/>
          <a:p>
            <a:pPr marL="0" indent="0">
              <a:buNone/>
            </a:pPr>
            <a:r>
              <a:rPr lang="en-US" sz="1500" dirty="0">
                <a:solidFill>
                  <a:schemeClr val="tx1"/>
                </a:solidFill>
              </a:rPr>
              <a:t>Adding the clinician’s answer gives 19 combinations: we see where the clinician stands relative to the models.</a:t>
            </a:r>
            <a:endParaRPr lang="en-US" sz="1500" dirty="0"/>
          </a:p>
        </p:txBody>
      </p:sp>
      <p:sp>
        <p:nvSpPr>
          <p:cNvPr id="49"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7 agreement configurations among the 5 models</a:t>
            </a:r>
            <a:endParaRPr lang="en-US" sz="3400" dirty="0"/>
          </a:p>
        </p:txBody>
      </p:sp>
      <p:sp>
        <p:nvSpPr>
          <p:cNvPr id="3" name="card"/>
          <p:cNvSpPr/>
          <p:nvPr/>
        </p:nvSpPr>
        <p:spPr>
          <a:xfrm>
            <a:off x="548640" y="1463040"/>
            <a:ext cx="2615184" cy="2103120"/>
          </a:xfrm>
          <a:prstGeom prst="roundRect">
            <a:avLst>
              <a:gd name="adj" fmla="val 5217"/>
            </a:avLst>
          </a:prstGeom>
          <a:solidFill>
            <a:schemeClr val="bg2"/>
          </a:solidFill>
          <a:ln/>
        </p:spPr>
      </p:sp>
      <p:sp>
        <p:nvSpPr>
          <p:cNvPr id="4" name="Text 2"/>
          <p:cNvSpPr txBox="1"/>
          <p:nvPr/>
        </p:nvSpPr>
        <p:spPr>
          <a:xfrm>
            <a:off x="731520" y="1627632"/>
            <a:ext cx="365760" cy="365760"/>
          </a:xfrm>
          <a:prstGeom prst="rect">
            <a:avLst/>
          </a:prstGeom>
          <a:noFill/>
          <a:ln/>
        </p:spPr>
        <p:txBody>
          <a:bodyPr wrap="square" lIns="0" tIns="0" rIns="0" bIns="0" rtlCol="0" anchor="t"/>
          <a:lstStyle/>
          <a:p>
            <a:pPr marL="0" indent="0">
              <a:buNone/>
            </a:pPr>
            <a:r>
              <a:rPr lang="en-US" sz="1400" b="1" dirty="0">
                <a:solidFill>
                  <a:schemeClr val="accent4"/>
                </a:solidFill>
              </a:rPr>
              <a:t>1</a:t>
            </a:r>
            <a:endParaRPr lang="en-US" sz="1400" dirty="0"/>
          </a:p>
        </p:txBody>
      </p:sp>
      <p:sp>
        <p:nvSpPr>
          <p:cNvPr id="5" name="Text 3"/>
          <p:cNvSpPr txBox="1"/>
          <p:nvPr/>
        </p:nvSpPr>
        <p:spPr>
          <a:xfrm>
            <a:off x="1051560" y="1572768"/>
            <a:ext cx="1975104" cy="457200"/>
          </a:xfrm>
          <a:prstGeom prst="rect">
            <a:avLst/>
          </a:prstGeom>
          <a:noFill/>
          <a:ln/>
        </p:spPr>
        <p:txBody>
          <a:bodyPr wrap="square" lIns="0" tIns="0" rIns="0" bIns="0" rtlCol="0" anchor="t"/>
          <a:lstStyle/>
          <a:p>
            <a:pPr marL="0" indent="0">
              <a:buNone/>
            </a:pPr>
            <a:r>
              <a:rPr lang="en-US" sz="2200" b="1" dirty="0">
                <a:solidFill>
                  <a:schemeClr val="tx2"/>
                </a:solidFill>
                <a:latin typeface="+mj-lt" pitchFamily="34" charset="0"/>
                <a:ea typeface="+mj-lt" pitchFamily="34" charset="-122"/>
                <a:cs typeface="+mj-lt" pitchFamily="34" charset="-120"/>
              </a:rPr>
              <a:t>5 – 0</a:t>
            </a:r>
            <a:endParaRPr lang="en-US" sz="2200" dirty="0"/>
          </a:p>
        </p:txBody>
      </p:sp>
      <p:sp>
        <p:nvSpPr>
          <p:cNvPr id="6" name="group"/>
          <p:cNvSpPr/>
          <p:nvPr/>
        </p:nvSpPr>
        <p:spPr>
          <a:xfrm>
            <a:off x="1225296" y="2240280"/>
            <a:ext cx="1261872" cy="310896"/>
          </a:xfrm>
          <a:prstGeom prst="roundRect">
            <a:avLst>
              <a:gd name="adj" fmla="val 50000"/>
            </a:avLst>
          </a:prstGeom>
          <a:solidFill>
            <a:schemeClr val="bg2"/>
          </a:solidFill>
          <a:ln/>
        </p:spPr>
      </p:sp>
      <p:sp>
        <p:nvSpPr>
          <p:cNvPr id="7" name="model"/>
          <p:cNvSpPr/>
          <p:nvPr/>
        </p:nvSpPr>
        <p:spPr>
          <a:xfrm>
            <a:off x="1289304" y="2304288"/>
            <a:ext cx="182880" cy="182880"/>
          </a:xfrm>
          <a:prstGeom prst="ellipse">
            <a:avLst/>
          </a:prstGeom>
          <a:solidFill>
            <a:schemeClr val="accent1"/>
          </a:solidFill>
          <a:ln/>
        </p:spPr>
      </p:sp>
      <p:sp>
        <p:nvSpPr>
          <p:cNvPr id="8" name="model"/>
          <p:cNvSpPr/>
          <p:nvPr/>
        </p:nvSpPr>
        <p:spPr>
          <a:xfrm>
            <a:off x="1527048" y="2304288"/>
            <a:ext cx="182880" cy="182880"/>
          </a:xfrm>
          <a:prstGeom prst="ellipse">
            <a:avLst/>
          </a:prstGeom>
          <a:solidFill>
            <a:schemeClr val="accent1"/>
          </a:solidFill>
          <a:ln/>
        </p:spPr>
      </p:sp>
      <p:sp>
        <p:nvSpPr>
          <p:cNvPr id="9" name="model"/>
          <p:cNvSpPr/>
          <p:nvPr/>
        </p:nvSpPr>
        <p:spPr>
          <a:xfrm>
            <a:off x="1764792" y="2304288"/>
            <a:ext cx="182880" cy="182880"/>
          </a:xfrm>
          <a:prstGeom prst="ellipse">
            <a:avLst/>
          </a:prstGeom>
          <a:solidFill>
            <a:schemeClr val="accent1"/>
          </a:solidFill>
          <a:ln/>
        </p:spPr>
      </p:sp>
      <p:sp>
        <p:nvSpPr>
          <p:cNvPr id="10" name="model"/>
          <p:cNvSpPr/>
          <p:nvPr/>
        </p:nvSpPr>
        <p:spPr>
          <a:xfrm>
            <a:off x="2002536" y="2304288"/>
            <a:ext cx="182880" cy="182880"/>
          </a:xfrm>
          <a:prstGeom prst="ellipse">
            <a:avLst/>
          </a:prstGeom>
          <a:solidFill>
            <a:schemeClr val="accent1"/>
          </a:solidFill>
          <a:ln/>
        </p:spPr>
      </p:sp>
      <p:sp>
        <p:nvSpPr>
          <p:cNvPr id="11" name="model"/>
          <p:cNvSpPr/>
          <p:nvPr/>
        </p:nvSpPr>
        <p:spPr>
          <a:xfrm>
            <a:off x="2240280" y="2304288"/>
            <a:ext cx="182880" cy="182880"/>
          </a:xfrm>
          <a:prstGeom prst="ellipse">
            <a:avLst/>
          </a:prstGeom>
          <a:solidFill>
            <a:schemeClr val="accent1"/>
          </a:solidFill>
          <a:ln/>
        </p:spPr>
      </p:sp>
      <p:sp>
        <p:nvSpPr>
          <p:cNvPr id="12" name="Text 10"/>
          <p:cNvSpPr txBox="1"/>
          <p:nvPr/>
        </p:nvSpPr>
        <p:spPr>
          <a:xfrm>
            <a:off x="731520" y="2743200"/>
            <a:ext cx="2249424" cy="731520"/>
          </a:xfrm>
          <a:prstGeom prst="rect">
            <a:avLst/>
          </a:prstGeom>
          <a:noFill/>
          <a:ln/>
        </p:spPr>
        <p:txBody>
          <a:bodyPr wrap="square" lIns="0" tIns="0" rIns="0" bIns="0" rtlCol="0" anchor="t"/>
          <a:lstStyle/>
          <a:p>
            <a:pPr marL="0" indent="0" algn="ctr">
              <a:buNone/>
            </a:pPr>
            <a:r>
              <a:rPr lang="en-US" sz="1400" dirty="0">
                <a:solidFill>
                  <a:schemeClr val="tx1"/>
                </a:solidFill>
              </a:rPr>
              <a:t>All 5 models agree</a:t>
            </a:r>
            <a:endParaRPr lang="en-US" sz="1400" dirty="0"/>
          </a:p>
        </p:txBody>
      </p:sp>
      <p:sp>
        <p:nvSpPr>
          <p:cNvPr id="13" name="card"/>
          <p:cNvSpPr/>
          <p:nvPr/>
        </p:nvSpPr>
        <p:spPr>
          <a:xfrm>
            <a:off x="3364992" y="1463040"/>
            <a:ext cx="2615184" cy="2103120"/>
          </a:xfrm>
          <a:prstGeom prst="roundRect">
            <a:avLst>
              <a:gd name="adj" fmla="val 5217"/>
            </a:avLst>
          </a:prstGeom>
          <a:solidFill>
            <a:schemeClr val="bg2"/>
          </a:solidFill>
          <a:ln/>
        </p:spPr>
      </p:sp>
      <p:sp>
        <p:nvSpPr>
          <p:cNvPr id="14" name="Text 12"/>
          <p:cNvSpPr txBox="1"/>
          <p:nvPr/>
        </p:nvSpPr>
        <p:spPr>
          <a:xfrm>
            <a:off x="3547872" y="1627632"/>
            <a:ext cx="365760" cy="365760"/>
          </a:xfrm>
          <a:prstGeom prst="rect">
            <a:avLst/>
          </a:prstGeom>
          <a:noFill/>
          <a:ln/>
        </p:spPr>
        <p:txBody>
          <a:bodyPr wrap="square" lIns="0" tIns="0" rIns="0" bIns="0" rtlCol="0" anchor="t"/>
          <a:lstStyle/>
          <a:p>
            <a:pPr marL="0" indent="0">
              <a:buNone/>
            </a:pPr>
            <a:r>
              <a:rPr lang="en-US" sz="1400" b="1" dirty="0">
                <a:solidFill>
                  <a:schemeClr val="accent4"/>
                </a:solidFill>
              </a:rPr>
              <a:t>2</a:t>
            </a:r>
            <a:endParaRPr lang="en-US" sz="1400" dirty="0"/>
          </a:p>
        </p:txBody>
      </p:sp>
      <p:sp>
        <p:nvSpPr>
          <p:cNvPr id="15" name="Text 13"/>
          <p:cNvSpPr txBox="1"/>
          <p:nvPr/>
        </p:nvSpPr>
        <p:spPr>
          <a:xfrm>
            <a:off x="3867912" y="1572768"/>
            <a:ext cx="1975104" cy="457200"/>
          </a:xfrm>
          <a:prstGeom prst="rect">
            <a:avLst/>
          </a:prstGeom>
          <a:noFill/>
          <a:ln/>
        </p:spPr>
        <p:txBody>
          <a:bodyPr wrap="square" lIns="0" tIns="0" rIns="0" bIns="0" rtlCol="0" anchor="t"/>
          <a:lstStyle/>
          <a:p>
            <a:pPr marL="0" indent="0">
              <a:buNone/>
            </a:pPr>
            <a:r>
              <a:rPr lang="en-US" sz="2200" b="1" dirty="0">
                <a:solidFill>
                  <a:schemeClr val="tx2"/>
                </a:solidFill>
                <a:latin typeface="+mj-lt" pitchFamily="34" charset="0"/>
                <a:ea typeface="+mj-lt" pitchFamily="34" charset="-122"/>
                <a:cs typeface="+mj-lt" pitchFamily="34" charset="-120"/>
              </a:rPr>
              <a:t>4 – 1</a:t>
            </a:r>
            <a:endParaRPr lang="en-US" sz="2200" dirty="0"/>
          </a:p>
        </p:txBody>
      </p:sp>
      <p:sp>
        <p:nvSpPr>
          <p:cNvPr id="16" name="group"/>
          <p:cNvSpPr/>
          <p:nvPr/>
        </p:nvSpPr>
        <p:spPr>
          <a:xfrm>
            <a:off x="3931920" y="2240280"/>
            <a:ext cx="1024128" cy="310896"/>
          </a:xfrm>
          <a:prstGeom prst="roundRect">
            <a:avLst>
              <a:gd name="adj" fmla="val 50000"/>
            </a:avLst>
          </a:prstGeom>
          <a:solidFill>
            <a:schemeClr val="bg2"/>
          </a:solidFill>
          <a:ln/>
        </p:spPr>
      </p:sp>
      <p:sp>
        <p:nvSpPr>
          <p:cNvPr id="17" name="model"/>
          <p:cNvSpPr/>
          <p:nvPr/>
        </p:nvSpPr>
        <p:spPr>
          <a:xfrm>
            <a:off x="3995928" y="2304288"/>
            <a:ext cx="182880" cy="182880"/>
          </a:xfrm>
          <a:prstGeom prst="ellipse">
            <a:avLst/>
          </a:prstGeom>
          <a:solidFill>
            <a:schemeClr val="accent1"/>
          </a:solidFill>
          <a:ln/>
        </p:spPr>
      </p:sp>
      <p:sp>
        <p:nvSpPr>
          <p:cNvPr id="18" name="model"/>
          <p:cNvSpPr/>
          <p:nvPr/>
        </p:nvSpPr>
        <p:spPr>
          <a:xfrm>
            <a:off x="4233672" y="2304288"/>
            <a:ext cx="182880" cy="182880"/>
          </a:xfrm>
          <a:prstGeom prst="ellipse">
            <a:avLst/>
          </a:prstGeom>
          <a:solidFill>
            <a:schemeClr val="accent1"/>
          </a:solidFill>
          <a:ln/>
        </p:spPr>
      </p:sp>
      <p:sp>
        <p:nvSpPr>
          <p:cNvPr id="19" name="model"/>
          <p:cNvSpPr/>
          <p:nvPr/>
        </p:nvSpPr>
        <p:spPr>
          <a:xfrm>
            <a:off x="4471416" y="2304288"/>
            <a:ext cx="182880" cy="182880"/>
          </a:xfrm>
          <a:prstGeom prst="ellipse">
            <a:avLst/>
          </a:prstGeom>
          <a:solidFill>
            <a:schemeClr val="accent1"/>
          </a:solidFill>
          <a:ln/>
        </p:spPr>
      </p:sp>
      <p:sp>
        <p:nvSpPr>
          <p:cNvPr id="20" name="model"/>
          <p:cNvSpPr/>
          <p:nvPr/>
        </p:nvSpPr>
        <p:spPr>
          <a:xfrm>
            <a:off x="4709160" y="2304288"/>
            <a:ext cx="182880" cy="182880"/>
          </a:xfrm>
          <a:prstGeom prst="ellipse">
            <a:avLst/>
          </a:prstGeom>
          <a:solidFill>
            <a:schemeClr val="accent1"/>
          </a:solidFill>
          <a:ln/>
        </p:spPr>
      </p:sp>
      <p:sp>
        <p:nvSpPr>
          <p:cNvPr id="21" name="group"/>
          <p:cNvSpPr/>
          <p:nvPr/>
        </p:nvSpPr>
        <p:spPr>
          <a:xfrm>
            <a:off x="5102352" y="2240280"/>
            <a:ext cx="310896" cy="310896"/>
          </a:xfrm>
          <a:prstGeom prst="roundRect">
            <a:avLst>
              <a:gd name="adj" fmla="val 50000"/>
            </a:avLst>
          </a:prstGeom>
          <a:solidFill>
            <a:schemeClr val="bg2"/>
          </a:solidFill>
          <a:ln/>
        </p:spPr>
      </p:sp>
      <p:sp>
        <p:nvSpPr>
          <p:cNvPr id="22" name="model"/>
          <p:cNvSpPr/>
          <p:nvPr/>
        </p:nvSpPr>
        <p:spPr>
          <a:xfrm>
            <a:off x="5166360" y="2304288"/>
            <a:ext cx="182880" cy="182880"/>
          </a:xfrm>
          <a:prstGeom prst="ellipse">
            <a:avLst/>
          </a:prstGeom>
          <a:solidFill>
            <a:schemeClr val="accent1"/>
          </a:solidFill>
          <a:ln/>
        </p:spPr>
      </p:sp>
      <p:sp>
        <p:nvSpPr>
          <p:cNvPr id="23" name="Text 21"/>
          <p:cNvSpPr txBox="1"/>
          <p:nvPr/>
        </p:nvSpPr>
        <p:spPr>
          <a:xfrm>
            <a:off x="3547872" y="2743200"/>
            <a:ext cx="2249424" cy="731520"/>
          </a:xfrm>
          <a:prstGeom prst="rect">
            <a:avLst/>
          </a:prstGeom>
          <a:noFill/>
          <a:ln/>
        </p:spPr>
        <p:txBody>
          <a:bodyPr wrap="square" lIns="0" tIns="0" rIns="0" bIns="0" rtlCol="0" anchor="t"/>
          <a:lstStyle/>
          <a:p>
            <a:pPr marL="0" indent="0" algn="ctr">
              <a:buNone/>
            </a:pPr>
            <a:r>
              <a:rPr lang="en-US" sz="1400" dirty="0">
                <a:solidFill>
                  <a:schemeClr val="tx1"/>
                </a:solidFill>
              </a:rPr>
              <a:t>4 agree, 1 disagrees</a:t>
            </a:r>
            <a:endParaRPr lang="en-US" sz="1400" dirty="0"/>
          </a:p>
        </p:txBody>
      </p:sp>
      <p:sp>
        <p:nvSpPr>
          <p:cNvPr id="24" name="card"/>
          <p:cNvSpPr/>
          <p:nvPr/>
        </p:nvSpPr>
        <p:spPr>
          <a:xfrm>
            <a:off x="6181344" y="1463040"/>
            <a:ext cx="2615184" cy="2103120"/>
          </a:xfrm>
          <a:prstGeom prst="roundRect">
            <a:avLst>
              <a:gd name="adj" fmla="val 5217"/>
            </a:avLst>
          </a:prstGeom>
          <a:solidFill>
            <a:schemeClr val="bg2"/>
          </a:solidFill>
          <a:ln/>
        </p:spPr>
      </p:sp>
      <p:sp>
        <p:nvSpPr>
          <p:cNvPr id="25" name="Text 23"/>
          <p:cNvSpPr txBox="1"/>
          <p:nvPr/>
        </p:nvSpPr>
        <p:spPr>
          <a:xfrm>
            <a:off x="6364224" y="1627632"/>
            <a:ext cx="365760" cy="365760"/>
          </a:xfrm>
          <a:prstGeom prst="rect">
            <a:avLst/>
          </a:prstGeom>
          <a:noFill/>
          <a:ln/>
        </p:spPr>
        <p:txBody>
          <a:bodyPr wrap="square" lIns="0" tIns="0" rIns="0" bIns="0" rtlCol="0" anchor="t"/>
          <a:lstStyle/>
          <a:p>
            <a:pPr marL="0" indent="0">
              <a:buNone/>
            </a:pPr>
            <a:r>
              <a:rPr lang="en-US" sz="1400" b="1" dirty="0">
                <a:solidFill>
                  <a:schemeClr val="accent4"/>
                </a:solidFill>
              </a:rPr>
              <a:t>3</a:t>
            </a:r>
            <a:endParaRPr lang="en-US" sz="1400" dirty="0"/>
          </a:p>
        </p:txBody>
      </p:sp>
      <p:sp>
        <p:nvSpPr>
          <p:cNvPr id="26" name="Text 24"/>
          <p:cNvSpPr txBox="1"/>
          <p:nvPr/>
        </p:nvSpPr>
        <p:spPr>
          <a:xfrm>
            <a:off x="6684264" y="1572768"/>
            <a:ext cx="1975104" cy="457200"/>
          </a:xfrm>
          <a:prstGeom prst="rect">
            <a:avLst/>
          </a:prstGeom>
          <a:noFill/>
          <a:ln/>
        </p:spPr>
        <p:txBody>
          <a:bodyPr wrap="square" lIns="0" tIns="0" rIns="0" bIns="0" rtlCol="0" anchor="t"/>
          <a:lstStyle/>
          <a:p>
            <a:pPr marL="0" indent="0">
              <a:buNone/>
            </a:pPr>
            <a:r>
              <a:rPr lang="en-US" sz="2200" b="1" dirty="0">
                <a:solidFill>
                  <a:schemeClr val="tx2"/>
                </a:solidFill>
                <a:latin typeface="+mj-lt" pitchFamily="34" charset="0"/>
                <a:ea typeface="+mj-lt" pitchFamily="34" charset="-122"/>
                <a:cs typeface="+mj-lt" pitchFamily="34" charset="-120"/>
              </a:rPr>
              <a:t>3 – 1 – 1</a:t>
            </a:r>
            <a:endParaRPr lang="en-US" sz="2200" dirty="0"/>
          </a:p>
        </p:txBody>
      </p:sp>
      <p:sp>
        <p:nvSpPr>
          <p:cNvPr id="27" name="group"/>
          <p:cNvSpPr/>
          <p:nvPr/>
        </p:nvSpPr>
        <p:spPr>
          <a:xfrm>
            <a:off x="6638544" y="2240280"/>
            <a:ext cx="786384" cy="310896"/>
          </a:xfrm>
          <a:prstGeom prst="roundRect">
            <a:avLst>
              <a:gd name="adj" fmla="val 50000"/>
            </a:avLst>
          </a:prstGeom>
          <a:solidFill>
            <a:schemeClr val="bg2"/>
          </a:solidFill>
          <a:ln/>
        </p:spPr>
      </p:sp>
      <p:sp>
        <p:nvSpPr>
          <p:cNvPr id="28" name="model"/>
          <p:cNvSpPr/>
          <p:nvPr/>
        </p:nvSpPr>
        <p:spPr>
          <a:xfrm>
            <a:off x="6702552" y="2304288"/>
            <a:ext cx="182880" cy="182880"/>
          </a:xfrm>
          <a:prstGeom prst="ellipse">
            <a:avLst/>
          </a:prstGeom>
          <a:solidFill>
            <a:schemeClr val="accent1"/>
          </a:solidFill>
          <a:ln/>
        </p:spPr>
      </p:sp>
      <p:sp>
        <p:nvSpPr>
          <p:cNvPr id="29" name="model"/>
          <p:cNvSpPr/>
          <p:nvPr/>
        </p:nvSpPr>
        <p:spPr>
          <a:xfrm>
            <a:off x="6940296" y="2304288"/>
            <a:ext cx="182880" cy="182880"/>
          </a:xfrm>
          <a:prstGeom prst="ellipse">
            <a:avLst/>
          </a:prstGeom>
          <a:solidFill>
            <a:schemeClr val="accent1"/>
          </a:solidFill>
          <a:ln/>
        </p:spPr>
      </p:sp>
      <p:sp>
        <p:nvSpPr>
          <p:cNvPr id="30" name="model"/>
          <p:cNvSpPr/>
          <p:nvPr/>
        </p:nvSpPr>
        <p:spPr>
          <a:xfrm>
            <a:off x="7178040" y="2304288"/>
            <a:ext cx="182880" cy="182880"/>
          </a:xfrm>
          <a:prstGeom prst="ellipse">
            <a:avLst/>
          </a:prstGeom>
          <a:solidFill>
            <a:schemeClr val="accent1"/>
          </a:solidFill>
          <a:ln/>
        </p:spPr>
      </p:sp>
      <p:sp>
        <p:nvSpPr>
          <p:cNvPr id="31" name="group"/>
          <p:cNvSpPr/>
          <p:nvPr/>
        </p:nvSpPr>
        <p:spPr>
          <a:xfrm>
            <a:off x="7571232" y="2240280"/>
            <a:ext cx="310896" cy="310896"/>
          </a:xfrm>
          <a:prstGeom prst="roundRect">
            <a:avLst>
              <a:gd name="adj" fmla="val 50000"/>
            </a:avLst>
          </a:prstGeom>
          <a:solidFill>
            <a:schemeClr val="bg2"/>
          </a:solidFill>
          <a:ln/>
        </p:spPr>
      </p:sp>
      <p:sp>
        <p:nvSpPr>
          <p:cNvPr id="32" name="model"/>
          <p:cNvSpPr/>
          <p:nvPr/>
        </p:nvSpPr>
        <p:spPr>
          <a:xfrm>
            <a:off x="7635240" y="2304288"/>
            <a:ext cx="182880" cy="182880"/>
          </a:xfrm>
          <a:prstGeom prst="ellipse">
            <a:avLst/>
          </a:prstGeom>
          <a:solidFill>
            <a:schemeClr val="accent1"/>
          </a:solidFill>
          <a:ln/>
        </p:spPr>
      </p:sp>
      <p:sp>
        <p:nvSpPr>
          <p:cNvPr id="33" name="group"/>
          <p:cNvSpPr/>
          <p:nvPr/>
        </p:nvSpPr>
        <p:spPr>
          <a:xfrm>
            <a:off x="8028432" y="2240280"/>
            <a:ext cx="310896" cy="310896"/>
          </a:xfrm>
          <a:prstGeom prst="roundRect">
            <a:avLst>
              <a:gd name="adj" fmla="val 50000"/>
            </a:avLst>
          </a:prstGeom>
          <a:solidFill>
            <a:schemeClr val="bg2"/>
          </a:solidFill>
          <a:ln/>
        </p:spPr>
      </p:sp>
      <p:sp>
        <p:nvSpPr>
          <p:cNvPr id="34" name="model"/>
          <p:cNvSpPr/>
          <p:nvPr/>
        </p:nvSpPr>
        <p:spPr>
          <a:xfrm>
            <a:off x="8092440" y="2304288"/>
            <a:ext cx="182880" cy="182880"/>
          </a:xfrm>
          <a:prstGeom prst="ellipse">
            <a:avLst/>
          </a:prstGeom>
          <a:solidFill>
            <a:schemeClr val="accent1"/>
          </a:solidFill>
          <a:ln/>
        </p:spPr>
      </p:sp>
      <p:sp>
        <p:nvSpPr>
          <p:cNvPr id="35" name="Text 33"/>
          <p:cNvSpPr txBox="1"/>
          <p:nvPr/>
        </p:nvSpPr>
        <p:spPr>
          <a:xfrm>
            <a:off x="6364224" y="2743200"/>
            <a:ext cx="2249424" cy="731520"/>
          </a:xfrm>
          <a:prstGeom prst="rect">
            <a:avLst/>
          </a:prstGeom>
          <a:noFill/>
          <a:ln/>
        </p:spPr>
        <p:txBody>
          <a:bodyPr wrap="square" lIns="0" tIns="0" rIns="0" bIns="0" rtlCol="0" anchor="t"/>
          <a:lstStyle/>
          <a:p>
            <a:pPr marL="0" indent="0" algn="ctr">
              <a:buNone/>
            </a:pPr>
            <a:r>
              <a:rPr lang="en-US" sz="1400" dirty="0">
                <a:solidFill>
                  <a:schemeClr val="tx1"/>
                </a:solidFill>
              </a:rPr>
              <a:t>3 agree, the other 2 disagree with each other</a:t>
            </a:r>
            <a:endParaRPr lang="en-US" sz="1400" dirty="0"/>
          </a:p>
        </p:txBody>
      </p:sp>
      <p:sp>
        <p:nvSpPr>
          <p:cNvPr id="36" name="card"/>
          <p:cNvSpPr/>
          <p:nvPr/>
        </p:nvSpPr>
        <p:spPr>
          <a:xfrm>
            <a:off x="8997696" y="1463040"/>
            <a:ext cx="2615184" cy="2103120"/>
          </a:xfrm>
          <a:prstGeom prst="roundRect">
            <a:avLst>
              <a:gd name="adj" fmla="val 5217"/>
            </a:avLst>
          </a:prstGeom>
          <a:solidFill>
            <a:schemeClr val="bg2"/>
          </a:solidFill>
          <a:ln/>
        </p:spPr>
      </p:sp>
      <p:sp>
        <p:nvSpPr>
          <p:cNvPr id="37" name="Text 35"/>
          <p:cNvSpPr txBox="1"/>
          <p:nvPr/>
        </p:nvSpPr>
        <p:spPr>
          <a:xfrm>
            <a:off x="9180576" y="1627632"/>
            <a:ext cx="365760" cy="365760"/>
          </a:xfrm>
          <a:prstGeom prst="rect">
            <a:avLst/>
          </a:prstGeom>
          <a:noFill/>
          <a:ln/>
        </p:spPr>
        <p:txBody>
          <a:bodyPr wrap="square" lIns="0" tIns="0" rIns="0" bIns="0" rtlCol="0" anchor="t"/>
          <a:lstStyle/>
          <a:p>
            <a:pPr marL="0" indent="0">
              <a:buNone/>
            </a:pPr>
            <a:r>
              <a:rPr lang="en-US" sz="1400" b="1" dirty="0">
                <a:solidFill>
                  <a:schemeClr val="accent4"/>
                </a:solidFill>
              </a:rPr>
              <a:t>4</a:t>
            </a:r>
            <a:endParaRPr lang="en-US" sz="1400" dirty="0"/>
          </a:p>
        </p:txBody>
      </p:sp>
      <p:sp>
        <p:nvSpPr>
          <p:cNvPr id="38" name="Text 36"/>
          <p:cNvSpPr txBox="1"/>
          <p:nvPr/>
        </p:nvSpPr>
        <p:spPr>
          <a:xfrm>
            <a:off x="9500616" y="1572768"/>
            <a:ext cx="1975104" cy="457200"/>
          </a:xfrm>
          <a:prstGeom prst="rect">
            <a:avLst/>
          </a:prstGeom>
          <a:noFill/>
          <a:ln/>
        </p:spPr>
        <p:txBody>
          <a:bodyPr wrap="square" lIns="0" tIns="0" rIns="0" bIns="0" rtlCol="0" anchor="t"/>
          <a:lstStyle/>
          <a:p>
            <a:pPr marL="0" indent="0">
              <a:buNone/>
            </a:pPr>
            <a:r>
              <a:rPr lang="en-US" sz="2200" b="1" dirty="0">
                <a:solidFill>
                  <a:schemeClr val="tx2"/>
                </a:solidFill>
                <a:latin typeface="+mj-lt" pitchFamily="34" charset="0"/>
                <a:ea typeface="+mj-lt" pitchFamily="34" charset="-122"/>
                <a:cs typeface="+mj-lt" pitchFamily="34" charset="-120"/>
              </a:rPr>
              <a:t>3 – 2</a:t>
            </a:r>
            <a:endParaRPr lang="en-US" sz="2200" dirty="0"/>
          </a:p>
        </p:txBody>
      </p:sp>
      <p:sp>
        <p:nvSpPr>
          <p:cNvPr id="39" name="group"/>
          <p:cNvSpPr/>
          <p:nvPr/>
        </p:nvSpPr>
        <p:spPr>
          <a:xfrm>
            <a:off x="9564624" y="2240280"/>
            <a:ext cx="786384" cy="310896"/>
          </a:xfrm>
          <a:prstGeom prst="roundRect">
            <a:avLst>
              <a:gd name="adj" fmla="val 50000"/>
            </a:avLst>
          </a:prstGeom>
          <a:solidFill>
            <a:schemeClr val="bg2"/>
          </a:solidFill>
          <a:ln/>
        </p:spPr>
      </p:sp>
      <p:sp>
        <p:nvSpPr>
          <p:cNvPr id="40" name="model"/>
          <p:cNvSpPr/>
          <p:nvPr/>
        </p:nvSpPr>
        <p:spPr>
          <a:xfrm>
            <a:off x="9628632" y="2304288"/>
            <a:ext cx="182880" cy="182880"/>
          </a:xfrm>
          <a:prstGeom prst="ellipse">
            <a:avLst/>
          </a:prstGeom>
          <a:solidFill>
            <a:schemeClr val="accent1"/>
          </a:solidFill>
          <a:ln/>
        </p:spPr>
      </p:sp>
      <p:sp>
        <p:nvSpPr>
          <p:cNvPr id="41" name="model"/>
          <p:cNvSpPr/>
          <p:nvPr/>
        </p:nvSpPr>
        <p:spPr>
          <a:xfrm>
            <a:off x="9866376" y="2304288"/>
            <a:ext cx="182880" cy="182880"/>
          </a:xfrm>
          <a:prstGeom prst="ellipse">
            <a:avLst/>
          </a:prstGeom>
          <a:solidFill>
            <a:schemeClr val="accent1"/>
          </a:solidFill>
          <a:ln/>
        </p:spPr>
      </p:sp>
      <p:sp>
        <p:nvSpPr>
          <p:cNvPr id="42" name="model"/>
          <p:cNvSpPr/>
          <p:nvPr/>
        </p:nvSpPr>
        <p:spPr>
          <a:xfrm>
            <a:off x="10104120" y="2304288"/>
            <a:ext cx="182880" cy="182880"/>
          </a:xfrm>
          <a:prstGeom prst="ellipse">
            <a:avLst/>
          </a:prstGeom>
          <a:solidFill>
            <a:schemeClr val="accent1"/>
          </a:solidFill>
          <a:ln/>
        </p:spPr>
      </p:sp>
      <p:sp>
        <p:nvSpPr>
          <p:cNvPr id="43" name="group"/>
          <p:cNvSpPr/>
          <p:nvPr/>
        </p:nvSpPr>
        <p:spPr>
          <a:xfrm>
            <a:off x="10497312" y="2240280"/>
            <a:ext cx="548640" cy="310896"/>
          </a:xfrm>
          <a:prstGeom prst="roundRect">
            <a:avLst>
              <a:gd name="adj" fmla="val 50000"/>
            </a:avLst>
          </a:prstGeom>
          <a:solidFill>
            <a:schemeClr val="bg2"/>
          </a:solidFill>
          <a:ln/>
        </p:spPr>
      </p:sp>
      <p:sp>
        <p:nvSpPr>
          <p:cNvPr id="44" name="model"/>
          <p:cNvSpPr/>
          <p:nvPr/>
        </p:nvSpPr>
        <p:spPr>
          <a:xfrm>
            <a:off x="10561320" y="2304288"/>
            <a:ext cx="182880" cy="182880"/>
          </a:xfrm>
          <a:prstGeom prst="ellipse">
            <a:avLst/>
          </a:prstGeom>
          <a:solidFill>
            <a:schemeClr val="accent1"/>
          </a:solidFill>
          <a:ln/>
        </p:spPr>
      </p:sp>
      <p:sp>
        <p:nvSpPr>
          <p:cNvPr id="45" name="model"/>
          <p:cNvSpPr/>
          <p:nvPr/>
        </p:nvSpPr>
        <p:spPr>
          <a:xfrm>
            <a:off x="10799064" y="2304288"/>
            <a:ext cx="182880" cy="182880"/>
          </a:xfrm>
          <a:prstGeom prst="ellipse">
            <a:avLst/>
          </a:prstGeom>
          <a:solidFill>
            <a:schemeClr val="accent1"/>
          </a:solidFill>
          <a:ln/>
        </p:spPr>
      </p:sp>
      <p:sp>
        <p:nvSpPr>
          <p:cNvPr id="46" name="Text 44"/>
          <p:cNvSpPr txBox="1"/>
          <p:nvPr/>
        </p:nvSpPr>
        <p:spPr>
          <a:xfrm>
            <a:off x="9180576" y="2743200"/>
            <a:ext cx="2249424" cy="731520"/>
          </a:xfrm>
          <a:prstGeom prst="rect">
            <a:avLst/>
          </a:prstGeom>
          <a:noFill/>
          <a:ln/>
        </p:spPr>
        <p:txBody>
          <a:bodyPr wrap="square" lIns="0" tIns="0" rIns="0" bIns="0" rtlCol="0" anchor="t"/>
          <a:lstStyle/>
          <a:p>
            <a:pPr marL="0" indent="0" algn="ctr">
              <a:buNone/>
            </a:pPr>
            <a:r>
              <a:rPr lang="en-US" sz="1400" dirty="0">
                <a:solidFill>
                  <a:schemeClr val="tx1"/>
                </a:solidFill>
              </a:rPr>
              <a:t>3 agree, the other 2 agree with each other</a:t>
            </a:r>
            <a:endParaRPr lang="en-US" sz="1400" dirty="0"/>
          </a:p>
        </p:txBody>
      </p:sp>
      <p:sp>
        <p:nvSpPr>
          <p:cNvPr id="47" name="card"/>
          <p:cNvSpPr/>
          <p:nvPr/>
        </p:nvSpPr>
        <p:spPr>
          <a:xfrm>
            <a:off x="1956816" y="3794760"/>
            <a:ext cx="2615184" cy="2103120"/>
          </a:xfrm>
          <a:prstGeom prst="roundRect">
            <a:avLst>
              <a:gd name="adj" fmla="val 5217"/>
            </a:avLst>
          </a:prstGeom>
          <a:solidFill>
            <a:schemeClr val="bg2"/>
          </a:solidFill>
          <a:ln/>
        </p:spPr>
      </p:sp>
      <p:sp>
        <p:nvSpPr>
          <p:cNvPr id="48" name="Text 46"/>
          <p:cNvSpPr txBox="1"/>
          <p:nvPr/>
        </p:nvSpPr>
        <p:spPr>
          <a:xfrm>
            <a:off x="2139696" y="3959352"/>
            <a:ext cx="365760" cy="365760"/>
          </a:xfrm>
          <a:prstGeom prst="rect">
            <a:avLst/>
          </a:prstGeom>
          <a:noFill/>
          <a:ln/>
        </p:spPr>
        <p:txBody>
          <a:bodyPr wrap="square" lIns="0" tIns="0" rIns="0" bIns="0" rtlCol="0" anchor="t"/>
          <a:lstStyle/>
          <a:p>
            <a:pPr marL="0" indent="0">
              <a:buNone/>
            </a:pPr>
            <a:r>
              <a:rPr lang="en-US" sz="1400" b="1" dirty="0">
                <a:solidFill>
                  <a:schemeClr val="accent4"/>
                </a:solidFill>
              </a:rPr>
              <a:t>5</a:t>
            </a:r>
            <a:endParaRPr lang="en-US" sz="1400" dirty="0"/>
          </a:p>
        </p:txBody>
      </p:sp>
      <p:sp>
        <p:nvSpPr>
          <p:cNvPr id="49" name="Text 47"/>
          <p:cNvSpPr txBox="1"/>
          <p:nvPr/>
        </p:nvSpPr>
        <p:spPr>
          <a:xfrm>
            <a:off x="2459736" y="3904488"/>
            <a:ext cx="1975104" cy="457200"/>
          </a:xfrm>
          <a:prstGeom prst="rect">
            <a:avLst/>
          </a:prstGeom>
          <a:noFill/>
          <a:ln/>
        </p:spPr>
        <p:txBody>
          <a:bodyPr wrap="square" lIns="0" tIns="0" rIns="0" bIns="0" rtlCol="0" anchor="t"/>
          <a:lstStyle/>
          <a:p>
            <a:pPr marL="0" indent="0">
              <a:buNone/>
            </a:pPr>
            <a:r>
              <a:rPr lang="en-US" sz="2200" b="1" dirty="0">
                <a:solidFill>
                  <a:schemeClr val="tx2"/>
                </a:solidFill>
                <a:latin typeface="+mj-lt" pitchFamily="34" charset="0"/>
                <a:ea typeface="+mj-lt" pitchFamily="34" charset="-122"/>
                <a:cs typeface="+mj-lt" pitchFamily="34" charset="-120"/>
              </a:rPr>
              <a:t>2 – 2 – 1</a:t>
            </a:r>
            <a:endParaRPr lang="en-US" sz="2200" dirty="0"/>
          </a:p>
        </p:txBody>
      </p:sp>
      <p:sp>
        <p:nvSpPr>
          <p:cNvPr id="50" name="group"/>
          <p:cNvSpPr/>
          <p:nvPr/>
        </p:nvSpPr>
        <p:spPr>
          <a:xfrm>
            <a:off x="2414016" y="4572000"/>
            <a:ext cx="548640" cy="310896"/>
          </a:xfrm>
          <a:prstGeom prst="roundRect">
            <a:avLst>
              <a:gd name="adj" fmla="val 50000"/>
            </a:avLst>
          </a:prstGeom>
          <a:solidFill>
            <a:schemeClr val="bg2"/>
          </a:solidFill>
          <a:ln/>
        </p:spPr>
      </p:sp>
      <p:sp>
        <p:nvSpPr>
          <p:cNvPr id="51" name="model"/>
          <p:cNvSpPr/>
          <p:nvPr/>
        </p:nvSpPr>
        <p:spPr>
          <a:xfrm>
            <a:off x="2478024" y="4636008"/>
            <a:ext cx="182880" cy="182880"/>
          </a:xfrm>
          <a:prstGeom prst="ellipse">
            <a:avLst/>
          </a:prstGeom>
          <a:solidFill>
            <a:schemeClr val="accent1"/>
          </a:solidFill>
          <a:ln/>
        </p:spPr>
      </p:sp>
      <p:sp>
        <p:nvSpPr>
          <p:cNvPr id="52" name="model"/>
          <p:cNvSpPr/>
          <p:nvPr/>
        </p:nvSpPr>
        <p:spPr>
          <a:xfrm>
            <a:off x="2715768" y="4636008"/>
            <a:ext cx="182880" cy="182880"/>
          </a:xfrm>
          <a:prstGeom prst="ellipse">
            <a:avLst/>
          </a:prstGeom>
          <a:solidFill>
            <a:schemeClr val="accent1"/>
          </a:solidFill>
          <a:ln/>
        </p:spPr>
      </p:sp>
      <p:sp>
        <p:nvSpPr>
          <p:cNvPr id="53" name="group"/>
          <p:cNvSpPr/>
          <p:nvPr/>
        </p:nvSpPr>
        <p:spPr>
          <a:xfrm>
            <a:off x="3108960" y="4572000"/>
            <a:ext cx="548640" cy="310896"/>
          </a:xfrm>
          <a:prstGeom prst="roundRect">
            <a:avLst>
              <a:gd name="adj" fmla="val 50000"/>
            </a:avLst>
          </a:prstGeom>
          <a:solidFill>
            <a:schemeClr val="bg2"/>
          </a:solidFill>
          <a:ln/>
        </p:spPr>
      </p:sp>
      <p:sp>
        <p:nvSpPr>
          <p:cNvPr id="54" name="model"/>
          <p:cNvSpPr/>
          <p:nvPr/>
        </p:nvSpPr>
        <p:spPr>
          <a:xfrm>
            <a:off x="3172968" y="4636008"/>
            <a:ext cx="182880" cy="182880"/>
          </a:xfrm>
          <a:prstGeom prst="ellipse">
            <a:avLst/>
          </a:prstGeom>
          <a:solidFill>
            <a:schemeClr val="accent1"/>
          </a:solidFill>
          <a:ln/>
        </p:spPr>
      </p:sp>
      <p:sp>
        <p:nvSpPr>
          <p:cNvPr id="55" name="model"/>
          <p:cNvSpPr/>
          <p:nvPr/>
        </p:nvSpPr>
        <p:spPr>
          <a:xfrm>
            <a:off x="3410712" y="4636008"/>
            <a:ext cx="182880" cy="182880"/>
          </a:xfrm>
          <a:prstGeom prst="ellipse">
            <a:avLst/>
          </a:prstGeom>
          <a:solidFill>
            <a:schemeClr val="accent1"/>
          </a:solidFill>
          <a:ln/>
        </p:spPr>
      </p:sp>
      <p:sp>
        <p:nvSpPr>
          <p:cNvPr id="56" name="group"/>
          <p:cNvSpPr/>
          <p:nvPr/>
        </p:nvSpPr>
        <p:spPr>
          <a:xfrm>
            <a:off x="3803904" y="4572000"/>
            <a:ext cx="310896" cy="310896"/>
          </a:xfrm>
          <a:prstGeom prst="roundRect">
            <a:avLst>
              <a:gd name="adj" fmla="val 50000"/>
            </a:avLst>
          </a:prstGeom>
          <a:solidFill>
            <a:schemeClr val="bg2"/>
          </a:solidFill>
          <a:ln/>
        </p:spPr>
      </p:sp>
      <p:sp>
        <p:nvSpPr>
          <p:cNvPr id="57" name="model"/>
          <p:cNvSpPr/>
          <p:nvPr/>
        </p:nvSpPr>
        <p:spPr>
          <a:xfrm>
            <a:off x="3867912" y="4636008"/>
            <a:ext cx="182880" cy="182880"/>
          </a:xfrm>
          <a:prstGeom prst="ellipse">
            <a:avLst/>
          </a:prstGeom>
          <a:solidFill>
            <a:schemeClr val="accent1"/>
          </a:solidFill>
          <a:ln/>
        </p:spPr>
      </p:sp>
      <p:sp>
        <p:nvSpPr>
          <p:cNvPr id="58" name="Text 56"/>
          <p:cNvSpPr txBox="1"/>
          <p:nvPr/>
        </p:nvSpPr>
        <p:spPr>
          <a:xfrm>
            <a:off x="2139696" y="5074920"/>
            <a:ext cx="2249424" cy="731520"/>
          </a:xfrm>
          <a:prstGeom prst="rect">
            <a:avLst/>
          </a:prstGeom>
          <a:noFill/>
          <a:ln/>
        </p:spPr>
        <p:txBody>
          <a:bodyPr wrap="square" lIns="0" tIns="0" rIns="0" bIns="0" rtlCol="0" anchor="t"/>
          <a:lstStyle/>
          <a:p>
            <a:pPr marL="0" indent="0" algn="ctr">
              <a:buNone/>
            </a:pPr>
            <a:r>
              <a:rPr lang="en-US" sz="1400" dirty="0">
                <a:solidFill>
                  <a:schemeClr val="tx1"/>
                </a:solidFill>
              </a:rPr>
              <a:t>Two agreeing pairs and 1 isolated model</a:t>
            </a:r>
            <a:endParaRPr lang="en-US" sz="1400" dirty="0"/>
          </a:p>
        </p:txBody>
      </p:sp>
      <p:sp>
        <p:nvSpPr>
          <p:cNvPr id="59" name="card"/>
          <p:cNvSpPr/>
          <p:nvPr/>
        </p:nvSpPr>
        <p:spPr>
          <a:xfrm>
            <a:off x="4773168" y="3794760"/>
            <a:ext cx="2615184" cy="2103120"/>
          </a:xfrm>
          <a:prstGeom prst="roundRect">
            <a:avLst>
              <a:gd name="adj" fmla="val 5217"/>
            </a:avLst>
          </a:prstGeom>
          <a:solidFill>
            <a:schemeClr val="bg2"/>
          </a:solidFill>
          <a:ln/>
        </p:spPr>
      </p:sp>
      <p:sp>
        <p:nvSpPr>
          <p:cNvPr id="60" name="Text 58"/>
          <p:cNvSpPr txBox="1"/>
          <p:nvPr/>
        </p:nvSpPr>
        <p:spPr>
          <a:xfrm>
            <a:off x="4956048" y="3959352"/>
            <a:ext cx="365760" cy="365760"/>
          </a:xfrm>
          <a:prstGeom prst="rect">
            <a:avLst/>
          </a:prstGeom>
          <a:noFill/>
          <a:ln/>
        </p:spPr>
        <p:txBody>
          <a:bodyPr wrap="square" lIns="0" tIns="0" rIns="0" bIns="0" rtlCol="0" anchor="t"/>
          <a:lstStyle/>
          <a:p>
            <a:pPr marL="0" indent="0">
              <a:buNone/>
            </a:pPr>
            <a:r>
              <a:rPr lang="en-US" sz="1400" b="1" dirty="0">
                <a:solidFill>
                  <a:schemeClr val="accent4"/>
                </a:solidFill>
              </a:rPr>
              <a:t>6</a:t>
            </a:r>
            <a:endParaRPr lang="en-US" sz="1400" dirty="0"/>
          </a:p>
        </p:txBody>
      </p:sp>
      <p:sp>
        <p:nvSpPr>
          <p:cNvPr id="61" name="Text 59"/>
          <p:cNvSpPr txBox="1"/>
          <p:nvPr/>
        </p:nvSpPr>
        <p:spPr>
          <a:xfrm>
            <a:off x="5276088" y="3904488"/>
            <a:ext cx="1975104" cy="457200"/>
          </a:xfrm>
          <a:prstGeom prst="rect">
            <a:avLst/>
          </a:prstGeom>
          <a:noFill/>
          <a:ln/>
        </p:spPr>
        <p:txBody>
          <a:bodyPr wrap="square" lIns="0" tIns="0" rIns="0" bIns="0" rtlCol="0" anchor="t"/>
          <a:lstStyle/>
          <a:p>
            <a:pPr marL="0" indent="0">
              <a:buNone/>
            </a:pPr>
            <a:r>
              <a:rPr lang="en-US" sz="2200" b="1" dirty="0">
                <a:solidFill>
                  <a:schemeClr val="tx2"/>
                </a:solidFill>
                <a:latin typeface="+mj-lt" pitchFamily="34" charset="0"/>
                <a:ea typeface="+mj-lt" pitchFamily="34" charset="-122"/>
                <a:cs typeface="+mj-lt" pitchFamily="34" charset="-120"/>
              </a:rPr>
              <a:t>2 – 1 – 1 – 1</a:t>
            </a:r>
            <a:endParaRPr lang="en-US" sz="2200" dirty="0"/>
          </a:p>
        </p:txBody>
      </p:sp>
      <p:sp>
        <p:nvSpPr>
          <p:cNvPr id="62" name="group"/>
          <p:cNvSpPr/>
          <p:nvPr/>
        </p:nvSpPr>
        <p:spPr>
          <a:xfrm>
            <a:off x="5120640" y="4572000"/>
            <a:ext cx="548640" cy="310896"/>
          </a:xfrm>
          <a:prstGeom prst="roundRect">
            <a:avLst>
              <a:gd name="adj" fmla="val 50000"/>
            </a:avLst>
          </a:prstGeom>
          <a:solidFill>
            <a:schemeClr val="bg2"/>
          </a:solidFill>
          <a:ln/>
        </p:spPr>
      </p:sp>
      <p:sp>
        <p:nvSpPr>
          <p:cNvPr id="63" name="model"/>
          <p:cNvSpPr/>
          <p:nvPr/>
        </p:nvSpPr>
        <p:spPr>
          <a:xfrm>
            <a:off x="5184648" y="4636008"/>
            <a:ext cx="182880" cy="182880"/>
          </a:xfrm>
          <a:prstGeom prst="ellipse">
            <a:avLst/>
          </a:prstGeom>
          <a:solidFill>
            <a:schemeClr val="accent1"/>
          </a:solidFill>
          <a:ln/>
        </p:spPr>
      </p:sp>
      <p:sp>
        <p:nvSpPr>
          <p:cNvPr id="64" name="model"/>
          <p:cNvSpPr/>
          <p:nvPr/>
        </p:nvSpPr>
        <p:spPr>
          <a:xfrm>
            <a:off x="5422392" y="4636008"/>
            <a:ext cx="182880" cy="182880"/>
          </a:xfrm>
          <a:prstGeom prst="ellipse">
            <a:avLst/>
          </a:prstGeom>
          <a:solidFill>
            <a:schemeClr val="accent1"/>
          </a:solidFill>
          <a:ln/>
        </p:spPr>
      </p:sp>
      <p:sp>
        <p:nvSpPr>
          <p:cNvPr id="65" name="group"/>
          <p:cNvSpPr/>
          <p:nvPr/>
        </p:nvSpPr>
        <p:spPr>
          <a:xfrm>
            <a:off x="5815584" y="4572000"/>
            <a:ext cx="310896" cy="310896"/>
          </a:xfrm>
          <a:prstGeom prst="roundRect">
            <a:avLst>
              <a:gd name="adj" fmla="val 50000"/>
            </a:avLst>
          </a:prstGeom>
          <a:solidFill>
            <a:schemeClr val="bg2"/>
          </a:solidFill>
          <a:ln/>
        </p:spPr>
      </p:sp>
      <p:sp>
        <p:nvSpPr>
          <p:cNvPr id="66" name="model"/>
          <p:cNvSpPr/>
          <p:nvPr/>
        </p:nvSpPr>
        <p:spPr>
          <a:xfrm>
            <a:off x="5879592" y="4636008"/>
            <a:ext cx="182880" cy="182880"/>
          </a:xfrm>
          <a:prstGeom prst="ellipse">
            <a:avLst/>
          </a:prstGeom>
          <a:solidFill>
            <a:schemeClr val="accent1"/>
          </a:solidFill>
          <a:ln/>
        </p:spPr>
      </p:sp>
      <p:sp>
        <p:nvSpPr>
          <p:cNvPr id="67" name="group"/>
          <p:cNvSpPr/>
          <p:nvPr/>
        </p:nvSpPr>
        <p:spPr>
          <a:xfrm>
            <a:off x="6272784" y="4572000"/>
            <a:ext cx="310896" cy="310896"/>
          </a:xfrm>
          <a:prstGeom prst="roundRect">
            <a:avLst>
              <a:gd name="adj" fmla="val 50000"/>
            </a:avLst>
          </a:prstGeom>
          <a:solidFill>
            <a:schemeClr val="bg2"/>
          </a:solidFill>
          <a:ln/>
        </p:spPr>
      </p:sp>
      <p:sp>
        <p:nvSpPr>
          <p:cNvPr id="68" name="model"/>
          <p:cNvSpPr/>
          <p:nvPr/>
        </p:nvSpPr>
        <p:spPr>
          <a:xfrm>
            <a:off x="6336792" y="4636008"/>
            <a:ext cx="182880" cy="182880"/>
          </a:xfrm>
          <a:prstGeom prst="ellipse">
            <a:avLst/>
          </a:prstGeom>
          <a:solidFill>
            <a:schemeClr val="accent1"/>
          </a:solidFill>
          <a:ln/>
        </p:spPr>
      </p:sp>
      <p:sp>
        <p:nvSpPr>
          <p:cNvPr id="69" name="group"/>
          <p:cNvSpPr/>
          <p:nvPr/>
        </p:nvSpPr>
        <p:spPr>
          <a:xfrm>
            <a:off x="6729984" y="4572000"/>
            <a:ext cx="310896" cy="310896"/>
          </a:xfrm>
          <a:prstGeom prst="roundRect">
            <a:avLst>
              <a:gd name="adj" fmla="val 50000"/>
            </a:avLst>
          </a:prstGeom>
          <a:solidFill>
            <a:schemeClr val="bg2"/>
          </a:solidFill>
          <a:ln/>
        </p:spPr>
      </p:sp>
      <p:sp>
        <p:nvSpPr>
          <p:cNvPr id="70" name="model"/>
          <p:cNvSpPr/>
          <p:nvPr/>
        </p:nvSpPr>
        <p:spPr>
          <a:xfrm>
            <a:off x="6793992" y="4636008"/>
            <a:ext cx="182880" cy="182880"/>
          </a:xfrm>
          <a:prstGeom prst="ellipse">
            <a:avLst/>
          </a:prstGeom>
          <a:solidFill>
            <a:schemeClr val="accent1"/>
          </a:solidFill>
          <a:ln/>
        </p:spPr>
      </p:sp>
      <p:sp>
        <p:nvSpPr>
          <p:cNvPr id="71" name="Text 69"/>
          <p:cNvSpPr txBox="1"/>
          <p:nvPr/>
        </p:nvSpPr>
        <p:spPr>
          <a:xfrm>
            <a:off x="4956048" y="5074920"/>
            <a:ext cx="2249424" cy="731520"/>
          </a:xfrm>
          <a:prstGeom prst="rect">
            <a:avLst/>
          </a:prstGeom>
          <a:noFill/>
          <a:ln/>
        </p:spPr>
        <p:txBody>
          <a:bodyPr wrap="square" lIns="0" tIns="0" rIns="0" bIns="0" rtlCol="0" anchor="t"/>
          <a:lstStyle/>
          <a:p>
            <a:pPr marL="0" indent="0" algn="ctr">
              <a:buNone/>
            </a:pPr>
            <a:r>
              <a:rPr lang="en-US" sz="1400" dirty="0">
                <a:solidFill>
                  <a:schemeClr val="tx1"/>
                </a:solidFill>
              </a:rPr>
              <a:t>One agreeing pair, all others disagree</a:t>
            </a:r>
            <a:endParaRPr lang="en-US" sz="1400" dirty="0"/>
          </a:p>
        </p:txBody>
      </p:sp>
      <p:sp>
        <p:nvSpPr>
          <p:cNvPr id="72" name="card"/>
          <p:cNvSpPr/>
          <p:nvPr/>
        </p:nvSpPr>
        <p:spPr>
          <a:xfrm>
            <a:off x="7589520" y="3794760"/>
            <a:ext cx="2615184" cy="2103120"/>
          </a:xfrm>
          <a:prstGeom prst="roundRect">
            <a:avLst>
              <a:gd name="adj" fmla="val 5217"/>
            </a:avLst>
          </a:prstGeom>
          <a:solidFill>
            <a:schemeClr val="bg2"/>
          </a:solidFill>
          <a:ln/>
        </p:spPr>
      </p:sp>
      <p:sp>
        <p:nvSpPr>
          <p:cNvPr id="73" name="Text 71"/>
          <p:cNvSpPr txBox="1"/>
          <p:nvPr/>
        </p:nvSpPr>
        <p:spPr>
          <a:xfrm>
            <a:off x="7772400" y="3959352"/>
            <a:ext cx="365760" cy="365760"/>
          </a:xfrm>
          <a:prstGeom prst="rect">
            <a:avLst/>
          </a:prstGeom>
          <a:noFill/>
          <a:ln/>
        </p:spPr>
        <p:txBody>
          <a:bodyPr wrap="square" lIns="0" tIns="0" rIns="0" bIns="0" rtlCol="0" anchor="t"/>
          <a:lstStyle/>
          <a:p>
            <a:pPr marL="0" indent="0">
              <a:buNone/>
            </a:pPr>
            <a:r>
              <a:rPr lang="en-US" sz="1400" b="1" dirty="0">
                <a:solidFill>
                  <a:schemeClr val="accent4"/>
                </a:solidFill>
              </a:rPr>
              <a:t>7</a:t>
            </a:r>
            <a:endParaRPr lang="en-US" sz="1400" dirty="0"/>
          </a:p>
        </p:txBody>
      </p:sp>
      <p:sp>
        <p:nvSpPr>
          <p:cNvPr id="74" name="Text 72"/>
          <p:cNvSpPr txBox="1"/>
          <p:nvPr/>
        </p:nvSpPr>
        <p:spPr>
          <a:xfrm>
            <a:off x="8092440" y="3904488"/>
            <a:ext cx="1975104" cy="457200"/>
          </a:xfrm>
          <a:prstGeom prst="rect">
            <a:avLst/>
          </a:prstGeom>
          <a:noFill/>
          <a:ln/>
        </p:spPr>
        <p:txBody>
          <a:bodyPr wrap="square" lIns="0" tIns="0" rIns="0" bIns="0" rtlCol="0" anchor="t"/>
          <a:lstStyle/>
          <a:p>
            <a:pPr marL="0" indent="0">
              <a:buNone/>
            </a:pPr>
            <a:r>
              <a:rPr lang="en-US" sz="2200" b="1" dirty="0">
                <a:solidFill>
                  <a:schemeClr val="tx2"/>
                </a:solidFill>
                <a:latin typeface="+mj-lt" pitchFamily="34" charset="0"/>
                <a:ea typeface="+mj-lt" pitchFamily="34" charset="-122"/>
                <a:cs typeface="+mj-lt" pitchFamily="34" charset="-120"/>
              </a:rPr>
              <a:t>1 – 1 – 1 – 1 – 1</a:t>
            </a:r>
            <a:endParaRPr lang="en-US" sz="2200" dirty="0"/>
          </a:p>
        </p:txBody>
      </p:sp>
      <p:sp>
        <p:nvSpPr>
          <p:cNvPr id="75" name="group"/>
          <p:cNvSpPr/>
          <p:nvPr/>
        </p:nvSpPr>
        <p:spPr>
          <a:xfrm>
            <a:off x="7827264" y="4572000"/>
            <a:ext cx="310896" cy="310896"/>
          </a:xfrm>
          <a:prstGeom prst="roundRect">
            <a:avLst>
              <a:gd name="adj" fmla="val 50000"/>
            </a:avLst>
          </a:prstGeom>
          <a:solidFill>
            <a:schemeClr val="bg2"/>
          </a:solidFill>
          <a:ln/>
        </p:spPr>
      </p:sp>
      <p:sp>
        <p:nvSpPr>
          <p:cNvPr id="76" name="model"/>
          <p:cNvSpPr/>
          <p:nvPr/>
        </p:nvSpPr>
        <p:spPr>
          <a:xfrm>
            <a:off x="7891272" y="4636008"/>
            <a:ext cx="182880" cy="182880"/>
          </a:xfrm>
          <a:prstGeom prst="ellipse">
            <a:avLst/>
          </a:prstGeom>
          <a:solidFill>
            <a:schemeClr val="accent1"/>
          </a:solidFill>
          <a:ln/>
        </p:spPr>
      </p:sp>
      <p:sp>
        <p:nvSpPr>
          <p:cNvPr id="77" name="group"/>
          <p:cNvSpPr/>
          <p:nvPr/>
        </p:nvSpPr>
        <p:spPr>
          <a:xfrm>
            <a:off x="8284464" y="4572000"/>
            <a:ext cx="310896" cy="310896"/>
          </a:xfrm>
          <a:prstGeom prst="roundRect">
            <a:avLst>
              <a:gd name="adj" fmla="val 50000"/>
            </a:avLst>
          </a:prstGeom>
          <a:solidFill>
            <a:schemeClr val="bg2"/>
          </a:solidFill>
          <a:ln/>
        </p:spPr>
      </p:sp>
      <p:sp>
        <p:nvSpPr>
          <p:cNvPr id="78" name="model"/>
          <p:cNvSpPr/>
          <p:nvPr/>
        </p:nvSpPr>
        <p:spPr>
          <a:xfrm>
            <a:off x="8348472" y="4636008"/>
            <a:ext cx="182880" cy="182880"/>
          </a:xfrm>
          <a:prstGeom prst="ellipse">
            <a:avLst/>
          </a:prstGeom>
          <a:solidFill>
            <a:schemeClr val="accent1"/>
          </a:solidFill>
          <a:ln/>
        </p:spPr>
      </p:sp>
      <p:sp>
        <p:nvSpPr>
          <p:cNvPr id="79" name="group"/>
          <p:cNvSpPr/>
          <p:nvPr/>
        </p:nvSpPr>
        <p:spPr>
          <a:xfrm>
            <a:off x="8741664" y="4572000"/>
            <a:ext cx="310896" cy="310896"/>
          </a:xfrm>
          <a:prstGeom prst="roundRect">
            <a:avLst>
              <a:gd name="adj" fmla="val 50000"/>
            </a:avLst>
          </a:prstGeom>
          <a:solidFill>
            <a:schemeClr val="bg2"/>
          </a:solidFill>
          <a:ln/>
        </p:spPr>
      </p:sp>
      <p:sp>
        <p:nvSpPr>
          <p:cNvPr id="80" name="model"/>
          <p:cNvSpPr/>
          <p:nvPr/>
        </p:nvSpPr>
        <p:spPr>
          <a:xfrm>
            <a:off x="8805672" y="4636008"/>
            <a:ext cx="182880" cy="182880"/>
          </a:xfrm>
          <a:prstGeom prst="ellipse">
            <a:avLst/>
          </a:prstGeom>
          <a:solidFill>
            <a:schemeClr val="accent1"/>
          </a:solidFill>
          <a:ln/>
        </p:spPr>
      </p:sp>
      <p:sp>
        <p:nvSpPr>
          <p:cNvPr id="81" name="group"/>
          <p:cNvSpPr/>
          <p:nvPr/>
        </p:nvSpPr>
        <p:spPr>
          <a:xfrm>
            <a:off x="9198864" y="4572000"/>
            <a:ext cx="310896" cy="310896"/>
          </a:xfrm>
          <a:prstGeom prst="roundRect">
            <a:avLst>
              <a:gd name="adj" fmla="val 50000"/>
            </a:avLst>
          </a:prstGeom>
          <a:solidFill>
            <a:schemeClr val="bg2"/>
          </a:solidFill>
          <a:ln/>
        </p:spPr>
      </p:sp>
      <p:sp>
        <p:nvSpPr>
          <p:cNvPr id="82" name="model"/>
          <p:cNvSpPr/>
          <p:nvPr/>
        </p:nvSpPr>
        <p:spPr>
          <a:xfrm>
            <a:off x="9262872" y="4636008"/>
            <a:ext cx="182880" cy="182880"/>
          </a:xfrm>
          <a:prstGeom prst="ellipse">
            <a:avLst/>
          </a:prstGeom>
          <a:solidFill>
            <a:schemeClr val="accent1"/>
          </a:solidFill>
          <a:ln/>
        </p:spPr>
      </p:sp>
      <p:sp>
        <p:nvSpPr>
          <p:cNvPr id="83" name="group"/>
          <p:cNvSpPr/>
          <p:nvPr/>
        </p:nvSpPr>
        <p:spPr>
          <a:xfrm>
            <a:off x="9656064" y="4572000"/>
            <a:ext cx="310896" cy="310896"/>
          </a:xfrm>
          <a:prstGeom prst="roundRect">
            <a:avLst>
              <a:gd name="adj" fmla="val 50000"/>
            </a:avLst>
          </a:prstGeom>
          <a:solidFill>
            <a:schemeClr val="bg2"/>
          </a:solidFill>
          <a:ln/>
        </p:spPr>
      </p:sp>
      <p:sp>
        <p:nvSpPr>
          <p:cNvPr id="84" name="model"/>
          <p:cNvSpPr/>
          <p:nvPr/>
        </p:nvSpPr>
        <p:spPr>
          <a:xfrm>
            <a:off x="9720072" y="4636008"/>
            <a:ext cx="182880" cy="182880"/>
          </a:xfrm>
          <a:prstGeom prst="ellipse">
            <a:avLst/>
          </a:prstGeom>
          <a:solidFill>
            <a:schemeClr val="accent1"/>
          </a:solidFill>
          <a:ln/>
        </p:spPr>
      </p:sp>
      <p:sp>
        <p:nvSpPr>
          <p:cNvPr id="85" name="Text 83"/>
          <p:cNvSpPr txBox="1"/>
          <p:nvPr/>
        </p:nvSpPr>
        <p:spPr>
          <a:xfrm>
            <a:off x="7772400" y="5074920"/>
            <a:ext cx="2249424" cy="731520"/>
          </a:xfrm>
          <a:prstGeom prst="rect">
            <a:avLst/>
          </a:prstGeom>
          <a:noFill/>
          <a:ln/>
        </p:spPr>
        <p:txBody>
          <a:bodyPr wrap="square" lIns="0" tIns="0" rIns="0" bIns="0" rtlCol="0" anchor="t"/>
          <a:lstStyle/>
          <a:p>
            <a:pPr marL="0" indent="0" algn="ctr">
              <a:buNone/>
            </a:pPr>
            <a:r>
              <a:rPr lang="en-US" sz="1400" dirty="0">
                <a:solidFill>
                  <a:schemeClr val="tx1"/>
                </a:solidFill>
              </a:rPr>
              <a:t>All models disagree with each other</a:t>
            </a:r>
            <a:endParaRPr lang="en-US" sz="1400" dirty="0"/>
          </a:p>
        </p:txBody>
      </p:sp>
      <p:sp>
        <p:nvSpPr>
          <p:cNvPr id="86" name="Text 84"/>
          <p:cNvSpPr txBox="1"/>
          <p:nvPr/>
        </p:nvSpPr>
        <p:spPr>
          <a:xfrm>
            <a:off x="548640" y="5989320"/>
            <a:ext cx="11064240" cy="274320"/>
          </a:xfrm>
          <a:prstGeom prst="rect">
            <a:avLst/>
          </a:prstGeom>
          <a:noFill/>
          <a:ln/>
        </p:spPr>
        <p:txBody>
          <a:bodyPr wrap="square" lIns="0" tIns="0" rIns="0" bIns="0" rtlCol="0" anchor="t"/>
          <a:lstStyle/>
          <a:p>
            <a:pPr marL="0" indent="0">
              <a:buNone/>
            </a:pPr>
            <a:r>
              <a:rPr lang="en-US" sz="1200" i="1" dirty="0">
                <a:solidFill>
                  <a:schemeClr val="accent4"/>
                </a:solidFill>
              </a:rPr>
              <a:t>Each dot is a model; dots in the same group gave the same answer.</a:t>
            </a:r>
            <a:endParaRPr lang="en-US" sz="1200" dirty="0"/>
          </a:p>
        </p:txBody>
      </p:sp>
      <p:sp>
        <p:nvSpPr>
          <p:cNvPr id="87"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In almost 9 out of 10 cases at least 4 of 5 models agree</a:t>
            </a:r>
            <a:endParaRPr lang="en-US" sz="3400" dirty="0"/>
          </a:p>
        </p:txBody>
      </p:sp>
      <p:graphicFrame>
        <p:nvGraphicFramePr>
          <p:cNvPr id="3" name="Chart 0"/>
          <p:cNvGraphicFramePr/>
          <p:nvPr/>
        </p:nvGraphicFramePr>
        <p:xfrm>
          <a:off x="548640" y="1371600"/>
          <a:ext cx="768096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4" name="card"/>
          <p:cNvSpPr/>
          <p:nvPr/>
        </p:nvSpPr>
        <p:spPr>
          <a:xfrm>
            <a:off x="8595360" y="2400300"/>
            <a:ext cx="3017520" cy="2240280"/>
          </a:xfrm>
          <a:prstGeom prst="roundRect">
            <a:avLst>
              <a:gd name="adj" fmla="val 4898"/>
            </a:avLst>
          </a:prstGeom>
          <a:solidFill>
            <a:schemeClr val="bg2"/>
          </a:solidFill>
          <a:ln/>
        </p:spPr>
      </p:sp>
      <p:sp>
        <p:nvSpPr>
          <p:cNvPr id="5" name="Text 2"/>
          <p:cNvSpPr txBox="1"/>
          <p:nvPr/>
        </p:nvSpPr>
        <p:spPr>
          <a:xfrm>
            <a:off x="8823960" y="2583180"/>
            <a:ext cx="2651760" cy="822960"/>
          </a:xfrm>
          <a:prstGeom prst="rect">
            <a:avLst/>
          </a:prstGeom>
          <a:noFill/>
          <a:ln/>
        </p:spPr>
        <p:txBody>
          <a:bodyPr wrap="square" lIns="0" tIns="0" rIns="0" bIns="0" rtlCol="0" anchor="t"/>
          <a:lstStyle/>
          <a:p>
            <a:pPr marL="0" indent="0">
              <a:buNone/>
            </a:pPr>
            <a:r>
              <a:rPr lang="en-US" sz="4800" b="1" dirty="0">
                <a:solidFill>
                  <a:schemeClr val="accent1"/>
                </a:solidFill>
                <a:latin typeface="+mj-lt" pitchFamily="34" charset="0"/>
                <a:ea typeface="+mj-lt" pitchFamily="34" charset="-122"/>
                <a:cs typeface="+mj-lt" pitchFamily="34" charset="-120"/>
              </a:rPr>
              <a:t>89.7%</a:t>
            </a:r>
            <a:endParaRPr lang="en-US" sz="4800" dirty="0"/>
          </a:p>
        </p:txBody>
      </p:sp>
      <p:sp>
        <p:nvSpPr>
          <p:cNvPr id="6" name="Text 3"/>
          <p:cNvSpPr txBox="1"/>
          <p:nvPr/>
        </p:nvSpPr>
        <p:spPr>
          <a:xfrm>
            <a:off x="8823960" y="3451860"/>
            <a:ext cx="2651760" cy="1005840"/>
          </a:xfrm>
          <a:prstGeom prst="rect">
            <a:avLst/>
          </a:prstGeom>
          <a:noFill/>
          <a:ln/>
        </p:spPr>
        <p:txBody>
          <a:bodyPr wrap="square" lIns="0" tIns="0" rIns="0" bIns="0" rtlCol="0" anchor="t"/>
          <a:lstStyle/>
          <a:p>
            <a:pPr marL="0" indent="0">
              <a:buNone/>
            </a:pPr>
            <a:r>
              <a:rPr lang="en-US" sz="1400" dirty="0">
                <a:solidFill>
                  <a:schemeClr val="tx1"/>
                </a:solidFill>
              </a:rPr>
              <a:t>of observations have at least 4 agreeing models (5–0 or 4–1)</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98% “unknown”: easy agreement must be set apart</a:t>
            </a:r>
            <a:endParaRPr lang="en-US" sz="3400" dirty="0"/>
          </a:p>
        </p:txBody>
      </p:sp>
      <p:sp>
        <p:nvSpPr>
          <p:cNvPr id="3" name="Text 1"/>
          <p:cNvSpPr txBox="1"/>
          <p:nvPr/>
        </p:nvSpPr>
        <p:spPr>
          <a:xfrm>
            <a:off x="548640" y="1463040"/>
            <a:ext cx="3840480" cy="1097280"/>
          </a:xfrm>
          <a:prstGeom prst="rect">
            <a:avLst/>
          </a:prstGeom>
          <a:noFill/>
          <a:ln/>
        </p:spPr>
        <p:txBody>
          <a:bodyPr wrap="square" lIns="0" tIns="0" rIns="0" bIns="0" rtlCol="0" anchor="b"/>
          <a:lstStyle/>
          <a:p>
            <a:pPr marL="0" indent="0">
              <a:buNone/>
            </a:pPr>
            <a:r>
              <a:rPr lang="en-US" sz="6600" b="1" dirty="0">
                <a:solidFill>
                  <a:schemeClr val="accent1"/>
                </a:solidFill>
                <a:latin typeface="+mj-lt" pitchFamily="34" charset="0"/>
                <a:ea typeface="+mj-lt" pitchFamily="34" charset="-122"/>
                <a:cs typeface="+mj-lt" pitchFamily="34" charset="-120"/>
              </a:rPr>
              <a:t>98.3%</a:t>
            </a:r>
            <a:endParaRPr lang="en-US" sz="6600" dirty="0"/>
          </a:p>
        </p:txBody>
      </p:sp>
      <p:sp>
        <p:nvSpPr>
          <p:cNvPr id="4" name="Text 2"/>
          <p:cNvSpPr txBox="1"/>
          <p:nvPr/>
        </p:nvSpPr>
        <p:spPr>
          <a:xfrm>
            <a:off x="548640" y="2651760"/>
            <a:ext cx="3840480" cy="1188720"/>
          </a:xfrm>
          <a:prstGeom prst="rect">
            <a:avLst/>
          </a:prstGeom>
          <a:noFill/>
          <a:ln/>
        </p:spPr>
        <p:txBody>
          <a:bodyPr wrap="square" lIns="0" tIns="0" rIns="0" bIns="0" rtlCol="0" anchor="t"/>
          <a:lstStyle/>
          <a:p>
            <a:pPr marL="0" indent="0">
              <a:buNone/>
            </a:pPr>
            <a:r>
              <a:rPr lang="en-US" sz="1600" dirty="0">
                <a:solidFill>
                  <a:schemeClr val="tx1"/>
                </a:solidFill>
              </a:rPr>
              <a:t>of observations have “unknown” as the clinician’s annotation: in the vast majority of notes the individual variable is not present.</a:t>
            </a:r>
            <a:endParaRPr lang="en-US" sz="1600" dirty="0"/>
          </a:p>
        </p:txBody>
      </p:sp>
      <p:sp>
        <p:nvSpPr>
          <p:cNvPr id="5" name="card"/>
          <p:cNvSpPr/>
          <p:nvPr/>
        </p:nvSpPr>
        <p:spPr>
          <a:xfrm>
            <a:off x="548640" y="4023360"/>
            <a:ext cx="3840480" cy="2011680"/>
          </a:xfrm>
          <a:prstGeom prst="roundRect">
            <a:avLst>
              <a:gd name="adj" fmla="val 5455"/>
            </a:avLst>
          </a:prstGeom>
          <a:solidFill>
            <a:schemeClr val="bg2"/>
          </a:solidFill>
          <a:ln/>
        </p:spPr>
      </p:sp>
      <p:sp>
        <p:nvSpPr>
          <p:cNvPr id="6" name="Text 4"/>
          <p:cNvSpPr txBox="1"/>
          <p:nvPr/>
        </p:nvSpPr>
        <p:spPr>
          <a:xfrm>
            <a:off x="777240" y="4206240"/>
            <a:ext cx="3429000" cy="1691640"/>
          </a:xfrm>
          <a:prstGeom prst="rect">
            <a:avLst/>
          </a:prstGeom>
          <a:noFill/>
          <a:ln/>
        </p:spPr>
        <p:txBody>
          <a:bodyPr wrap="square" lIns="0" tIns="0" rIns="0" bIns="0" rtlCol="0" anchor="t"/>
          <a:lstStyle/>
          <a:p>
            <a:pPr marL="0" indent="0">
              <a:buNone/>
            </a:pPr>
            <a:r>
              <a:rPr lang="en-US" sz="1500" b="1" dirty="0">
                <a:solidFill>
                  <a:schemeClr val="tx2"/>
                </a:solidFill>
              </a:rPr>
              <a:t>With so many unknowns, agreeing is easy. </a:t>
            </a:r>
            <a:r>
              <a:rPr lang="en-US" sz="1500" dirty="0">
                <a:solidFill>
                  <a:schemeClr val="tx1"/>
                </a:solidFill>
              </a:rPr>
              <a:t>This is why we also read the results in the subgroup where the clinician recorded a value: 12,946 observations.</a:t>
            </a:r>
            <a:endParaRPr lang="en-US" sz="1500" dirty="0"/>
          </a:p>
        </p:txBody>
      </p:sp>
      <p:graphicFrame>
        <p:nvGraphicFramePr>
          <p:cNvPr id="7" name="Chart 0"/>
          <p:cNvGraphicFramePr/>
          <p:nvPr/>
        </p:nvGraphicFramePr>
        <p:xfrm>
          <a:off x="4846320" y="1371600"/>
          <a:ext cx="676656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7</a:t>
            </a:fld>
            <a:endParaRPr lang="en-US"/>
          </a:p>
        </p:txBody>
      </p:sp>
    </p:spTree>
    <p:extLst>
      <p:ext uri="{BB962C8B-B14F-4D97-AF65-F5344CB8AC3E}">
        <p14:creationId xmlns:p14="http://schemas.microsoft.com/office/powerpoint/2010/main" val="666087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smtClean="0">
                <a:solidFill>
                  <a:schemeClr val="tx2"/>
                </a:solidFill>
                <a:latin typeface="+mj-lt" pitchFamily="34" charset="0"/>
                <a:ea typeface="+mj-lt" pitchFamily="34" charset="-122"/>
                <a:cs typeface="+mj-lt" pitchFamily="34" charset="-120"/>
              </a:rPr>
              <a:t>Models’ agreement when clinicians made an annotation</a:t>
            </a:r>
            <a:endParaRPr lang="en-US" sz="3400" dirty="0"/>
          </a:p>
        </p:txBody>
      </p:sp>
      <p:graphicFrame>
        <p:nvGraphicFramePr>
          <p:cNvPr id="3" name="Chart 0"/>
          <p:cNvGraphicFramePr/>
          <p:nvPr/>
        </p:nvGraphicFramePr>
        <p:xfrm>
          <a:off x="548640" y="1371600"/>
          <a:ext cx="768096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7" name="card"/>
          <p:cNvSpPr/>
          <p:nvPr/>
        </p:nvSpPr>
        <p:spPr>
          <a:xfrm>
            <a:off x="8595360" y="2521132"/>
            <a:ext cx="3017520" cy="2240280"/>
          </a:xfrm>
          <a:prstGeom prst="roundRect">
            <a:avLst>
              <a:gd name="adj" fmla="val 4898"/>
            </a:avLst>
          </a:prstGeom>
          <a:solidFill>
            <a:schemeClr val="bg2"/>
          </a:solidFill>
          <a:ln/>
        </p:spPr>
      </p:sp>
      <p:sp>
        <p:nvSpPr>
          <p:cNvPr id="8" name="Text 5"/>
          <p:cNvSpPr txBox="1"/>
          <p:nvPr/>
        </p:nvSpPr>
        <p:spPr>
          <a:xfrm>
            <a:off x="8823960" y="2704012"/>
            <a:ext cx="2651760" cy="822960"/>
          </a:xfrm>
          <a:prstGeom prst="rect">
            <a:avLst/>
          </a:prstGeom>
          <a:noFill/>
          <a:ln/>
        </p:spPr>
        <p:txBody>
          <a:bodyPr wrap="square" lIns="0" tIns="0" rIns="0" bIns="0" rtlCol="0" anchor="t"/>
          <a:lstStyle/>
          <a:p>
            <a:pPr marL="0" indent="0">
              <a:buNone/>
            </a:pPr>
            <a:r>
              <a:rPr lang="en-US" sz="4800" b="1" dirty="0">
                <a:solidFill>
                  <a:srgbClr val="E3A33B"/>
                </a:solidFill>
                <a:latin typeface="+mj-lt" pitchFamily="34" charset="0"/>
                <a:ea typeface="+mj-lt" pitchFamily="34" charset="-122"/>
                <a:cs typeface="+mj-lt" pitchFamily="34" charset="-120"/>
              </a:rPr>
              <a:t>76.9%</a:t>
            </a:r>
            <a:endParaRPr lang="en-US" sz="4800" dirty="0"/>
          </a:p>
        </p:txBody>
      </p:sp>
      <p:sp>
        <p:nvSpPr>
          <p:cNvPr id="9" name="Text 6"/>
          <p:cNvSpPr txBox="1"/>
          <p:nvPr/>
        </p:nvSpPr>
        <p:spPr>
          <a:xfrm>
            <a:off x="8823960" y="3572692"/>
            <a:ext cx="2651760" cy="1097280"/>
          </a:xfrm>
          <a:prstGeom prst="rect">
            <a:avLst/>
          </a:prstGeom>
          <a:noFill/>
          <a:ln/>
        </p:spPr>
        <p:txBody>
          <a:bodyPr wrap="square" lIns="0" tIns="0" rIns="0" bIns="0" rtlCol="0" anchor="t"/>
          <a:lstStyle/>
          <a:p>
            <a:r>
              <a:rPr lang="en-US" sz="1400" dirty="0" smtClean="0"/>
              <a:t>of agreement </a:t>
            </a:r>
            <a:r>
              <a:rPr lang="en-US" sz="1400" dirty="0" smtClean="0">
                <a:solidFill>
                  <a:schemeClr val="tx1"/>
                </a:solidFill>
              </a:rPr>
              <a:t>when </a:t>
            </a:r>
            <a:r>
              <a:rPr lang="en-US" sz="1400" dirty="0">
                <a:solidFill>
                  <a:schemeClr val="tx1"/>
                </a:solidFill>
              </a:rPr>
              <a:t>the clinician recorded a </a:t>
            </a:r>
            <a:r>
              <a:rPr lang="en-US" sz="1400" dirty="0" smtClean="0">
                <a:solidFill>
                  <a:schemeClr val="tx1"/>
                </a:solidFill>
              </a:rPr>
              <a:t>value, a bit lower than </a:t>
            </a:r>
            <a:r>
              <a:rPr lang="en-US" sz="1400" b="1" dirty="0" smtClean="0">
                <a:solidFill>
                  <a:schemeClr val="tx1"/>
                </a:solidFill>
              </a:rPr>
              <a:t>89.7%</a:t>
            </a:r>
            <a:r>
              <a:rPr lang="en-US" sz="1400" dirty="0" smtClean="0">
                <a:solidFill>
                  <a:schemeClr val="tx1"/>
                </a:solidFill>
              </a:rPr>
              <a:t> overall</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8</a:t>
            </a:fld>
            <a:endParaRPr lang="en-US"/>
          </a:p>
        </p:txBody>
      </p:sp>
    </p:spTree>
    <p:extLst>
      <p:ext uri="{BB962C8B-B14F-4D97-AF65-F5344CB8AC3E}">
        <p14:creationId xmlns:p14="http://schemas.microsoft.com/office/powerpoint/2010/main" val="2571559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With the clinician: from 7 to 19 combinations</a:t>
            </a:r>
            <a:endParaRPr lang="en-US" sz="3400" dirty="0"/>
          </a:p>
        </p:txBody>
      </p:sp>
      <p:sp>
        <p:nvSpPr>
          <p:cNvPr id="3" name="Text 1"/>
          <p:cNvSpPr txBox="1"/>
          <p:nvPr/>
        </p:nvSpPr>
        <p:spPr>
          <a:xfrm>
            <a:off x="548640" y="1280160"/>
            <a:ext cx="2926080" cy="274320"/>
          </a:xfrm>
          <a:prstGeom prst="rect">
            <a:avLst/>
          </a:prstGeom>
          <a:noFill/>
          <a:ln/>
        </p:spPr>
        <p:txBody>
          <a:bodyPr wrap="square" lIns="0" tIns="0" rIns="0" bIns="0" rtlCol="0" anchor="t"/>
          <a:lstStyle/>
          <a:p>
            <a:pPr marL="0" indent="0">
              <a:buNone/>
            </a:pPr>
            <a:r>
              <a:rPr lang="en-US" sz="1200" b="1" dirty="0">
                <a:solidFill>
                  <a:schemeClr val="accent4"/>
                </a:solidFill>
              </a:rPr>
              <a:t>Models only</a:t>
            </a:r>
            <a:endParaRPr lang="en-US" sz="1200" dirty="0"/>
          </a:p>
        </p:txBody>
      </p:sp>
      <p:sp>
        <p:nvSpPr>
          <p:cNvPr id="4" name="Text 2"/>
          <p:cNvSpPr txBox="1"/>
          <p:nvPr/>
        </p:nvSpPr>
        <p:spPr>
          <a:xfrm>
            <a:off x="4160520" y="1280160"/>
            <a:ext cx="2468880" cy="274320"/>
          </a:xfrm>
          <a:prstGeom prst="rect">
            <a:avLst/>
          </a:prstGeom>
          <a:noFill/>
          <a:ln/>
        </p:spPr>
        <p:txBody>
          <a:bodyPr wrap="square" lIns="0" tIns="0" rIns="0" bIns="0" rtlCol="0" anchor="t"/>
          <a:lstStyle/>
          <a:p>
            <a:pPr marL="0" indent="0">
              <a:buNone/>
            </a:pPr>
            <a:r>
              <a:rPr lang="en-US" sz="1200" b="1" dirty="0">
                <a:solidFill>
                  <a:schemeClr val="accent4"/>
                </a:solidFill>
              </a:rPr>
              <a:t>Clinician with the largest group</a:t>
            </a:r>
            <a:endParaRPr lang="en-US" sz="1200" dirty="0"/>
          </a:p>
        </p:txBody>
      </p:sp>
      <p:sp>
        <p:nvSpPr>
          <p:cNvPr id="5" name="Text 3"/>
          <p:cNvSpPr txBox="1"/>
          <p:nvPr/>
        </p:nvSpPr>
        <p:spPr>
          <a:xfrm>
            <a:off x="6675120" y="1280160"/>
            <a:ext cx="2468880" cy="274320"/>
          </a:xfrm>
          <a:prstGeom prst="rect">
            <a:avLst/>
          </a:prstGeom>
          <a:noFill/>
          <a:ln/>
        </p:spPr>
        <p:txBody>
          <a:bodyPr wrap="square" lIns="0" tIns="0" rIns="0" bIns="0" rtlCol="0" anchor="t"/>
          <a:lstStyle/>
          <a:p>
            <a:pPr marL="0" indent="0">
              <a:buNone/>
            </a:pPr>
            <a:r>
              <a:rPr lang="en-US" sz="1200" b="1" dirty="0">
                <a:solidFill>
                  <a:schemeClr val="accent4"/>
                </a:solidFill>
              </a:rPr>
              <a:t>Clinician with a smaller group</a:t>
            </a:r>
            <a:endParaRPr lang="en-US" sz="1200" dirty="0"/>
          </a:p>
        </p:txBody>
      </p:sp>
      <p:sp>
        <p:nvSpPr>
          <p:cNvPr id="6" name="Text 4"/>
          <p:cNvSpPr txBox="1"/>
          <p:nvPr/>
        </p:nvSpPr>
        <p:spPr>
          <a:xfrm>
            <a:off x="9189720" y="1280160"/>
            <a:ext cx="2468880" cy="274320"/>
          </a:xfrm>
          <a:prstGeom prst="rect">
            <a:avLst/>
          </a:prstGeom>
          <a:noFill/>
          <a:ln/>
        </p:spPr>
        <p:txBody>
          <a:bodyPr wrap="square" lIns="0" tIns="0" rIns="0" bIns="0" rtlCol="0" anchor="t"/>
          <a:lstStyle/>
          <a:p>
            <a:pPr marL="0" indent="0">
              <a:buNone/>
            </a:pPr>
            <a:r>
              <a:rPr lang="en-US" sz="1200" b="1" dirty="0">
                <a:solidFill>
                  <a:schemeClr val="accent4"/>
                </a:solidFill>
              </a:rPr>
              <a:t>Clinician with no model</a:t>
            </a:r>
            <a:endParaRPr lang="en-US" sz="1200" dirty="0"/>
          </a:p>
        </p:txBody>
      </p:sp>
      <p:sp>
        <p:nvSpPr>
          <p:cNvPr id="7" name="row"/>
          <p:cNvSpPr/>
          <p:nvPr/>
        </p:nvSpPr>
        <p:spPr>
          <a:xfrm>
            <a:off x="548640" y="1572768"/>
            <a:ext cx="11064240" cy="667512"/>
          </a:xfrm>
          <a:prstGeom prst="rect">
            <a:avLst/>
          </a:prstGeom>
          <a:solidFill>
            <a:schemeClr val="bg2"/>
          </a:solidFill>
          <a:ln/>
        </p:spPr>
      </p:sp>
      <p:sp>
        <p:nvSpPr>
          <p:cNvPr id="8" name="Text 6"/>
          <p:cNvSpPr txBox="1"/>
          <p:nvPr/>
        </p:nvSpPr>
        <p:spPr>
          <a:xfrm>
            <a:off x="640080" y="1627632"/>
            <a:ext cx="1737360" cy="256032"/>
          </a:xfrm>
          <a:prstGeom prst="rect">
            <a:avLst/>
          </a:prstGeom>
          <a:noFill/>
          <a:ln/>
        </p:spPr>
        <p:txBody>
          <a:bodyPr wrap="square" lIns="0" tIns="0" rIns="0" bIns="0" rtlCol="0" anchor="t"/>
          <a:lstStyle/>
          <a:p>
            <a:pPr marL="0" indent="0">
              <a:buNone/>
            </a:pPr>
            <a:r>
              <a:rPr lang="en-US" sz="1300" b="1" dirty="0">
                <a:solidFill>
                  <a:schemeClr val="tx2"/>
                </a:solidFill>
              </a:rPr>
              <a:t>5 – 0</a:t>
            </a:r>
            <a:endParaRPr lang="en-US" sz="1300" dirty="0"/>
          </a:p>
        </p:txBody>
      </p:sp>
      <p:sp>
        <p:nvSpPr>
          <p:cNvPr id="9" name="group"/>
          <p:cNvSpPr/>
          <p:nvPr/>
        </p:nvSpPr>
        <p:spPr>
          <a:xfrm>
            <a:off x="640080" y="1920240"/>
            <a:ext cx="923544" cy="228600"/>
          </a:xfrm>
          <a:prstGeom prst="roundRect">
            <a:avLst>
              <a:gd name="adj" fmla="val 50000"/>
            </a:avLst>
          </a:prstGeom>
          <a:solidFill>
            <a:srgbClr val="FFFFFF"/>
          </a:solidFill>
          <a:ln/>
        </p:spPr>
      </p:sp>
      <p:sp>
        <p:nvSpPr>
          <p:cNvPr id="10" name="model"/>
          <p:cNvSpPr/>
          <p:nvPr/>
        </p:nvSpPr>
        <p:spPr>
          <a:xfrm>
            <a:off x="685800" y="1965960"/>
            <a:ext cx="137160" cy="137160"/>
          </a:xfrm>
          <a:prstGeom prst="ellipse">
            <a:avLst/>
          </a:prstGeom>
          <a:solidFill>
            <a:schemeClr val="accent1"/>
          </a:solidFill>
          <a:ln/>
        </p:spPr>
      </p:sp>
      <p:sp>
        <p:nvSpPr>
          <p:cNvPr id="11" name="model"/>
          <p:cNvSpPr/>
          <p:nvPr/>
        </p:nvSpPr>
        <p:spPr>
          <a:xfrm>
            <a:off x="859536" y="1965960"/>
            <a:ext cx="137160" cy="137160"/>
          </a:xfrm>
          <a:prstGeom prst="ellipse">
            <a:avLst/>
          </a:prstGeom>
          <a:solidFill>
            <a:schemeClr val="accent1"/>
          </a:solidFill>
          <a:ln/>
        </p:spPr>
      </p:sp>
      <p:sp>
        <p:nvSpPr>
          <p:cNvPr id="12" name="model"/>
          <p:cNvSpPr/>
          <p:nvPr/>
        </p:nvSpPr>
        <p:spPr>
          <a:xfrm>
            <a:off x="1033272" y="1965960"/>
            <a:ext cx="137160" cy="137160"/>
          </a:xfrm>
          <a:prstGeom prst="ellipse">
            <a:avLst/>
          </a:prstGeom>
          <a:solidFill>
            <a:schemeClr val="accent1"/>
          </a:solidFill>
          <a:ln/>
        </p:spPr>
      </p:sp>
      <p:sp>
        <p:nvSpPr>
          <p:cNvPr id="13" name="model"/>
          <p:cNvSpPr/>
          <p:nvPr/>
        </p:nvSpPr>
        <p:spPr>
          <a:xfrm>
            <a:off x="1207008" y="1965960"/>
            <a:ext cx="137160" cy="137160"/>
          </a:xfrm>
          <a:prstGeom prst="ellipse">
            <a:avLst/>
          </a:prstGeom>
          <a:solidFill>
            <a:schemeClr val="accent1"/>
          </a:solidFill>
          <a:ln/>
        </p:spPr>
      </p:sp>
      <p:sp>
        <p:nvSpPr>
          <p:cNvPr id="14" name="model"/>
          <p:cNvSpPr/>
          <p:nvPr/>
        </p:nvSpPr>
        <p:spPr>
          <a:xfrm>
            <a:off x="1380744" y="1965960"/>
            <a:ext cx="137160" cy="137160"/>
          </a:xfrm>
          <a:prstGeom prst="ellipse">
            <a:avLst/>
          </a:prstGeom>
          <a:solidFill>
            <a:schemeClr val="accent1"/>
          </a:solidFill>
          <a:ln/>
        </p:spPr>
      </p:sp>
      <p:sp>
        <p:nvSpPr>
          <p:cNvPr id="15" name="arrow"/>
          <p:cNvSpPr/>
          <p:nvPr/>
        </p:nvSpPr>
        <p:spPr>
          <a:xfrm>
            <a:off x="3611880" y="1792224"/>
            <a:ext cx="320040" cy="201168"/>
          </a:xfrm>
          <a:prstGeom prst="rightArrow">
            <a:avLst/>
          </a:prstGeom>
          <a:solidFill>
            <a:schemeClr val="accent4"/>
          </a:solidFill>
          <a:ln/>
        </p:spPr>
      </p:sp>
      <p:sp>
        <p:nvSpPr>
          <p:cNvPr id="16" name="Text 14"/>
          <p:cNvSpPr txBox="1"/>
          <p:nvPr/>
        </p:nvSpPr>
        <p:spPr>
          <a:xfrm>
            <a:off x="4160520" y="1627632"/>
            <a:ext cx="2377440" cy="256032"/>
          </a:xfrm>
          <a:prstGeom prst="rect">
            <a:avLst/>
          </a:prstGeom>
          <a:noFill/>
          <a:ln/>
        </p:spPr>
        <p:txBody>
          <a:bodyPr wrap="square" lIns="0" tIns="0" rIns="0" bIns="0" rtlCol="0" anchor="t"/>
          <a:lstStyle/>
          <a:p>
            <a:pPr marL="0" indent="0">
              <a:buNone/>
            </a:pPr>
            <a:r>
              <a:rPr lang="en-US" sz="1300" b="1" dirty="0">
                <a:solidFill>
                  <a:schemeClr val="tx1"/>
                </a:solidFill>
              </a:rPr>
              <a:t>6 – 0</a:t>
            </a:r>
            <a:endParaRPr lang="en-US" sz="1300" dirty="0"/>
          </a:p>
        </p:txBody>
      </p:sp>
      <p:sp>
        <p:nvSpPr>
          <p:cNvPr id="17" name="group"/>
          <p:cNvSpPr/>
          <p:nvPr/>
        </p:nvSpPr>
        <p:spPr>
          <a:xfrm>
            <a:off x="4160520" y="1920240"/>
            <a:ext cx="1097280" cy="228600"/>
          </a:xfrm>
          <a:prstGeom prst="roundRect">
            <a:avLst>
              <a:gd name="adj" fmla="val 50000"/>
            </a:avLst>
          </a:prstGeom>
          <a:solidFill>
            <a:srgbClr val="FFFFFF"/>
          </a:solidFill>
          <a:ln/>
        </p:spPr>
      </p:sp>
      <p:sp>
        <p:nvSpPr>
          <p:cNvPr id="18" name="model"/>
          <p:cNvSpPr/>
          <p:nvPr/>
        </p:nvSpPr>
        <p:spPr>
          <a:xfrm>
            <a:off x="4206240" y="1965960"/>
            <a:ext cx="137160" cy="137160"/>
          </a:xfrm>
          <a:prstGeom prst="ellipse">
            <a:avLst/>
          </a:prstGeom>
          <a:solidFill>
            <a:schemeClr val="accent1"/>
          </a:solidFill>
          <a:ln/>
        </p:spPr>
      </p:sp>
      <p:sp>
        <p:nvSpPr>
          <p:cNvPr id="19" name="model"/>
          <p:cNvSpPr/>
          <p:nvPr/>
        </p:nvSpPr>
        <p:spPr>
          <a:xfrm>
            <a:off x="4379976" y="1965960"/>
            <a:ext cx="137160" cy="137160"/>
          </a:xfrm>
          <a:prstGeom prst="ellipse">
            <a:avLst/>
          </a:prstGeom>
          <a:solidFill>
            <a:schemeClr val="accent1"/>
          </a:solidFill>
          <a:ln/>
        </p:spPr>
      </p:sp>
      <p:sp>
        <p:nvSpPr>
          <p:cNvPr id="20" name="model"/>
          <p:cNvSpPr/>
          <p:nvPr/>
        </p:nvSpPr>
        <p:spPr>
          <a:xfrm>
            <a:off x="4553712" y="1965960"/>
            <a:ext cx="137160" cy="137160"/>
          </a:xfrm>
          <a:prstGeom prst="ellipse">
            <a:avLst/>
          </a:prstGeom>
          <a:solidFill>
            <a:schemeClr val="accent1"/>
          </a:solidFill>
          <a:ln/>
        </p:spPr>
      </p:sp>
      <p:sp>
        <p:nvSpPr>
          <p:cNvPr id="21" name="model"/>
          <p:cNvSpPr/>
          <p:nvPr/>
        </p:nvSpPr>
        <p:spPr>
          <a:xfrm>
            <a:off x="4727448" y="1965960"/>
            <a:ext cx="137160" cy="137160"/>
          </a:xfrm>
          <a:prstGeom prst="ellipse">
            <a:avLst/>
          </a:prstGeom>
          <a:solidFill>
            <a:schemeClr val="accent1"/>
          </a:solidFill>
          <a:ln/>
        </p:spPr>
      </p:sp>
      <p:sp>
        <p:nvSpPr>
          <p:cNvPr id="22" name="model"/>
          <p:cNvSpPr/>
          <p:nvPr/>
        </p:nvSpPr>
        <p:spPr>
          <a:xfrm>
            <a:off x="4901184" y="1965960"/>
            <a:ext cx="137160" cy="137160"/>
          </a:xfrm>
          <a:prstGeom prst="ellipse">
            <a:avLst/>
          </a:prstGeom>
          <a:solidFill>
            <a:schemeClr val="accent1"/>
          </a:solidFill>
          <a:ln/>
        </p:spPr>
      </p:sp>
      <p:sp>
        <p:nvSpPr>
          <p:cNvPr id="23" name="clinician"/>
          <p:cNvSpPr/>
          <p:nvPr/>
        </p:nvSpPr>
        <p:spPr>
          <a:xfrm>
            <a:off x="5074920" y="1965960"/>
            <a:ext cx="137160" cy="137160"/>
          </a:xfrm>
          <a:prstGeom prst="ellipse">
            <a:avLst/>
          </a:prstGeom>
          <a:solidFill>
            <a:schemeClr val="accent2"/>
          </a:solidFill>
          <a:ln/>
        </p:spPr>
      </p:sp>
      <p:sp>
        <p:nvSpPr>
          <p:cNvPr id="24" name="Text 22"/>
          <p:cNvSpPr txBox="1"/>
          <p:nvPr/>
        </p:nvSpPr>
        <p:spPr>
          <a:xfrm>
            <a:off x="9189720" y="1627632"/>
            <a:ext cx="2377440" cy="256032"/>
          </a:xfrm>
          <a:prstGeom prst="rect">
            <a:avLst/>
          </a:prstGeom>
          <a:noFill/>
          <a:ln/>
        </p:spPr>
        <p:txBody>
          <a:bodyPr wrap="square" lIns="0" tIns="0" rIns="0" bIns="0" rtlCol="0" anchor="t"/>
          <a:lstStyle/>
          <a:p>
            <a:pPr marL="0" indent="0">
              <a:buNone/>
            </a:pPr>
            <a:r>
              <a:rPr lang="en-US" sz="1300" b="1" dirty="0">
                <a:solidFill>
                  <a:schemeClr val="tx1"/>
                </a:solidFill>
              </a:rPr>
              <a:t>5 – 1</a:t>
            </a:r>
            <a:endParaRPr lang="en-US" sz="1300" dirty="0"/>
          </a:p>
        </p:txBody>
      </p:sp>
      <p:sp>
        <p:nvSpPr>
          <p:cNvPr id="25" name="group"/>
          <p:cNvSpPr/>
          <p:nvPr/>
        </p:nvSpPr>
        <p:spPr>
          <a:xfrm>
            <a:off x="9189720" y="1920240"/>
            <a:ext cx="923544" cy="228600"/>
          </a:xfrm>
          <a:prstGeom prst="roundRect">
            <a:avLst>
              <a:gd name="adj" fmla="val 50000"/>
            </a:avLst>
          </a:prstGeom>
          <a:solidFill>
            <a:srgbClr val="FFFFFF"/>
          </a:solidFill>
          <a:ln/>
        </p:spPr>
      </p:sp>
      <p:sp>
        <p:nvSpPr>
          <p:cNvPr id="26" name="model"/>
          <p:cNvSpPr/>
          <p:nvPr/>
        </p:nvSpPr>
        <p:spPr>
          <a:xfrm>
            <a:off x="9235440" y="1965960"/>
            <a:ext cx="137160" cy="137160"/>
          </a:xfrm>
          <a:prstGeom prst="ellipse">
            <a:avLst/>
          </a:prstGeom>
          <a:solidFill>
            <a:schemeClr val="accent1"/>
          </a:solidFill>
          <a:ln/>
        </p:spPr>
      </p:sp>
      <p:sp>
        <p:nvSpPr>
          <p:cNvPr id="27" name="model"/>
          <p:cNvSpPr/>
          <p:nvPr/>
        </p:nvSpPr>
        <p:spPr>
          <a:xfrm>
            <a:off x="9409176" y="1965960"/>
            <a:ext cx="137160" cy="137160"/>
          </a:xfrm>
          <a:prstGeom prst="ellipse">
            <a:avLst/>
          </a:prstGeom>
          <a:solidFill>
            <a:schemeClr val="accent1"/>
          </a:solidFill>
          <a:ln/>
        </p:spPr>
      </p:sp>
      <p:sp>
        <p:nvSpPr>
          <p:cNvPr id="28" name="model"/>
          <p:cNvSpPr/>
          <p:nvPr/>
        </p:nvSpPr>
        <p:spPr>
          <a:xfrm>
            <a:off x="9582912" y="1965960"/>
            <a:ext cx="137160" cy="137160"/>
          </a:xfrm>
          <a:prstGeom prst="ellipse">
            <a:avLst/>
          </a:prstGeom>
          <a:solidFill>
            <a:schemeClr val="accent1"/>
          </a:solidFill>
          <a:ln/>
        </p:spPr>
      </p:sp>
      <p:sp>
        <p:nvSpPr>
          <p:cNvPr id="29" name="model"/>
          <p:cNvSpPr/>
          <p:nvPr/>
        </p:nvSpPr>
        <p:spPr>
          <a:xfrm>
            <a:off x="9756648" y="1965960"/>
            <a:ext cx="137160" cy="137160"/>
          </a:xfrm>
          <a:prstGeom prst="ellipse">
            <a:avLst/>
          </a:prstGeom>
          <a:solidFill>
            <a:schemeClr val="accent1"/>
          </a:solidFill>
          <a:ln/>
        </p:spPr>
      </p:sp>
      <p:sp>
        <p:nvSpPr>
          <p:cNvPr id="30" name="model"/>
          <p:cNvSpPr/>
          <p:nvPr/>
        </p:nvSpPr>
        <p:spPr>
          <a:xfrm>
            <a:off x="9930384" y="1965960"/>
            <a:ext cx="137160" cy="137160"/>
          </a:xfrm>
          <a:prstGeom prst="ellipse">
            <a:avLst/>
          </a:prstGeom>
          <a:solidFill>
            <a:schemeClr val="accent1"/>
          </a:solidFill>
          <a:ln/>
        </p:spPr>
      </p:sp>
      <p:sp>
        <p:nvSpPr>
          <p:cNvPr id="31" name="group"/>
          <p:cNvSpPr/>
          <p:nvPr/>
        </p:nvSpPr>
        <p:spPr>
          <a:xfrm>
            <a:off x="10204704" y="1920240"/>
            <a:ext cx="228600" cy="228600"/>
          </a:xfrm>
          <a:prstGeom prst="roundRect">
            <a:avLst>
              <a:gd name="adj" fmla="val 50000"/>
            </a:avLst>
          </a:prstGeom>
          <a:solidFill>
            <a:srgbClr val="FFFFFF"/>
          </a:solidFill>
          <a:ln/>
        </p:spPr>
      </p:sp>
      <p:sp>
        <p:nvSpPr>
          <p:cNvPr id="32" name="clinician"/>
          <p:cNvSpPr/>
          <p:nvPr/>
        </p:nvSpPr>
        <p:spPr>
          <a:xfrm>
            <a:off x="10250424" y="1965960"/>
            <a:ext cx="137160" cy="137160"/>
          </a:xfrm>
          <a:prstGeom prst="ellipse">
            <a:avLst/>
          </a:prstGeom>
          <a:solidFill>
            <a:schemeClr val="accent2"/>
          </a:solidFill>
          <a:ln/>
        </p:spPr>
      </p:sp>
      <p:sp>
        <p:nvSpPr>
          <p:cNvPr id="33" name="Text 31"/>
          <p:cNvSpPr txBox="1"/>
          <p:nvPr/>
        </p:nvSpPr>
        <p:spPr>
          <a:xfrm>
            <a:off x="640080" y="2295144"/>
            <a:ext cx="1737360" cy="256032"/>
          </a:xfrm>
          <a:prstGeom prst="rect">
            <a:avLst/>
          </a:prstGeom>
          <a:noFill/>
          <a:ln/>
        </p:spPr>
        <p:txBody>
          <a:bodyPr wrap="square" lIns="0" tIns="0" rIns="0" bIns="0" rtlCol="0" anchor="t"/>
          <a:lstStyle/>
          <a:p>
            <a:pPr marL="0" indent="0">
              <a:buNone/>
            </a:pPr>
            <a:r>
              <a:rPr lang="en-US" sz="1300" b="1" dirty="0">
                <a:solidFill>
                  <a:schemeClr val="tx2"/>
                </a:solidFill>
              </a:rPr>
              <a:t>4 – 1</a:t>
            </a:r>
            <a:endParaRPr lang="en-US" sz="1300" dirty="0"/>
          </a:p>
        </p:txBody>
      </p:sp>
      <p:sp>
        <p:nvSpPr>
          <p:cNvPr id="34" name="group"/>
          <p:cNvSpPr/>
          <p:nvPr/>
        </p:nvSpPr>
        <p:spPr>
          <a:xfrm>
            <a:off x="640080" y="2587752"/>
            <a:ext cx="749808" cy="228600"/>
          </a:xfrm>
          <a:prstGeom prst="roundRect">
            <a:avLst>
              <a:gd name="adj" fmla="val 50000"/>
            </a:avLst>
          </a:prstGeom>
          <a:solidFill>
            <a:srgbClr val="FFFFFF"/>
          </a:solidFill>
          <a:ln/>
        </p:spPr>
      </p:sp>
      <p:sp>
        <p:nvSpPr>
          <p:cNvPr id="35" name="model"/>
          <p:cNvSpPr/>
          <p:nvPr/>
        </p:nvSpPr>
        <p:spPr>
          <a:xfrm>
            <a:off x="685800" y="2633472"/>
            <a:ext cx="137160" cy="137160"/>
          </a:xfrm>
          <a:prstGeom prst="ellipse">
            <a:avLst/>
          </a:prstGeom>
          <a:solidFill>
            <a:schemeClr val="accent1"/>
          </a:solidFill>
          <a:ln/>
        </p:spPr>
      </p:sp>
      <p:sp>
        <p:nvSpPr>
          <p:cNvPr id="36" name="model"/>
          <p:cNvSpPr/>
          <p:nvPr/>
        </p:nvSpPr>
        <p:spPr>
          <a:xfrm>
            <a:off x="859536" y="2633472"/>
            <a:ext cx="137160" cy="137160"/>
          </a:xfrm>
          <a:prstGeom prst="ellipse">
            <a:avLst/>
          </a:prstGeom>
          <a:solidFill>
            <a:schemeClr val="accent1"/>
          </a:solidFill>
          <a:ln/>
        </p:spPr>
      </p:sp>
      <p:sp>
        <p:nvSpPr>
          <p:cNvPr id="37" name="model"/>
          <p:cNvSpPr/>
          <p:nvPr/>
        </p:nvSpPr>
        <p:spPr>
          <a:xfrm>
            <a:off x="1033272" y="2633472"/>
            <a:ext cx="137160" cy="137160"/>
          </a:xfrm>
          <a:prstGeom prst="ellipse">
            <a:avLst/>
          </a:prstGeom>
          <a:solidFill>
            <a:schemeClr val="accent1"/>
          </a:solidFill>
          <a:ln/>
        </p:spPr>
      </p:sp>
      <p:sp>
        <p:nvSpPr>
          <p:cNvPr id="38" name="model"/>
          <p:cNvSpPr/>
          <p:nvPr/>
        </p:nvSpPr>
        <p:spPr>
          <a:xfrm>
            <a:off x="1207008" y="2633472"/>
            <a:ext cx="137160" cy="137160"/>
          </a:xfrm>
          <a:prstGeom prst="ellipse">
            <a:avLst/>
          </a:prstGeom>
          <a:solidFill>
            <a:schemeClr val="accent1"/>
          </a:solidFill>
          <a:ln/>
        </p:spPr>
      </p:sp>
      <p:sp>
        <p:nvSpPr>
          <p:cNvPr id="39" name="group"/>
          <p:cNvSpPr/>
          <p:nvPr/>
        </p:nvSpPr>
        <p:spPr>
          <a:xfrm>
            <a:off x="1481328" y="2587752"/>
            <a:ext cx="228600" cy="228600"/>
          </a:xfrm>
          <a:prstGeom prst="roundRect">
            <a:avLst>
              <a:gd name="adj" fmla="val 50000"/>
            </a:avLst>
          </a:prstGeom>
          <a:solidFill>
            <a:srgbClr val="FFFFFF"/>
          </a:solidFill>
          <a:ln/>
        </p:spPr>
      </p:sp>
      <p:sp>
        <p:nvSpPr>
          <p:cNvPr id="40" name="model"/>
          <p:cNvSpPr/>
          <p:nvPr/>
        </p:nvSpPr>
        <p:spPr>
          <a:xfrm>
            <a:off x="1527048" y="2633472"/>
            <a:ext cx="137160" cy="137160"/>
          </a:xfrm>
          <a:prstGeom prst="ellipse">
            <a:avLst/>
          </a:prstGeom>
          <a:solidFill>
            <a:schemeClr val="accent1"/>
          </a:solidFill>
          <a:ln/>
        </p:spPr>
      </p:sp>
      <p:sp>
        <p:nvSpPr>
          <p:cNvPr id="41" name="arrow"/>
          <p:cNvSpPr/>
          <p:nvPr/>
        </p:nvSpPr>
        <p:spPr>
          <a:xfrm>
            <a:off x="3611880" y="2459736"/>
            <a:ext cx="320040" cy="201168"/>
          </a:xfrm>
          <a:prstGeom prst="rightArrow">
            <a:avLst/>
          </a:prstGeom>
          <a:solidFill>
            <a:schemeClr val="accent4"/>
          </a:solidFill>
          <a:ln/>
        </p:spPr>
      </p:sp>
      <p:sp>
        <p:nvSpPr>
          <p:cNvPr id="42" name="Text 40"/>
          <p:cNvSpPr txBox="1"/>
          <p:nvPr/>
        </p:nvSpPr>
        <p:spPr>
          <a:xfrm>
            <a:off x="4160520" y="2295144"/>
            <a:ext cx="2377440" cy="256032"/>
          </a:xfrm>
          <a:prstGeom prst="rect">
            <a:avLst/>
          </a:prstGeom>
          <a:noFill/>
          <a:ln/>
        </p:spPr>
        <p:txBody>
          <a:bodyPr wrap="square" lIns="0" tIns="0" rIns="0" bIns="0" rtlCol="0" anchor="t"/>
          <a:lstStyle/>
          <a:p>
            <a:pPr marL="0" indent="0">
              <a:buNone/>
            </a:pPr>
            <a:r>
              <a:rPr lang="en-US" sz="1300" b="1" dirty="0">
                <a:solidFill>
                  <a:schemeClr val="tx1"/>
                </a:solidFill>
              </a:rPr>
              <a:t>5 – 1</a:t>
            </a:r>
            <a:endParaRPr lang="en-US" sz="1300" dirty="0"/>
          </a:p>
        </p:txBody>
      </p:sp>
      <p:sp>
        <p:nvSpPr>
          <p:cNvPr id="43" name="group"/>
          <p:cNvSpPr/>
          <p:nvPr/>
        </p:nvSpPr>
        <p:spPr>
          <a:xfrm>
            <a:off x="4160520" y="2587752"/>
            <a:ext cx="923544" cy="228600"/>
          </a:xfrm>
          <a:prstGeom prst="roundRect">
            <a:avLst>
              <a:gd name="adj" fmla="val 50000"/>
            </a:avLst>
          </a:prstGeom>
          <a:solidFill>
            <a:srgbClr val="FFFFFF"/>
          </a:solidFill>
          <a:ln/>
        </p:spPr>
      </p:sp>
      <p:sp>
        <p:nvSpPr>
          <p:cNvPr id="44" name="model"/>
          <p:cNvSpPr/>
          <p:nvPr/>
        </p:nvSpPr>
        <p:spPr>
          <a:xfrm>
            <a:off x="4206240" y="2633472"/>
            <a:ext cx="137160" cy="137160"/>
          </a:xfrm>
          <a:prstGeom prst="ellipse">
            <a:avLst/>
          </a:prstGeom>
          <a:solidFill>
            <a:schemeClr val="accent1"/>
          </a:solidFill>
          <a:ln/>
        </p:spPr>
      </p:sp>
      <p:sp>
        <p:nvSpPr>
          <p:cNvPr id="45" name="model"/>
          <p:cNvSpPr/>
          <p:nvPr/>
        </p:nvSpPr>
        <p:spPr>
          <a:xfrm>
            <a:off x="4379976" y="2633472"/>
            <a:ext cx="137160" cy="137160"/>
          </a:xfrm>
          <a:prstGeom prst="ellipse">
            <a:avLst/>
          </a:prstGeom>
          <a:solidFill>
            <a:schemeClr val="accent1"/>
          </a:solidFill>
          <a:ln/>
        </p:spPr>
      </p:sp>
      <p:sp>
        <p:nvSpPr>
          <p:cNvPr id="46" name="model"/>
          <p:cNvSpPr/>
          <p:nvPr/>
        </p:nvSpPr>
        <p:spPr>
          <a:xfrm>
            <a:off x="4553712" y="2633472"/>
            <a:ext cx="137160" cy="137160"/>
          </a:xfrm>
          <a:prstGeom prst="ellipse">
            <a:avLst/>
          </a:prstGeom>
          <a:solidFill>
            <a:schemeClr val="accent1"/>
          </a:solidFill>
          <a:ln/>
        </p:spPr>
      </p:sp>
      <p:sp>
        <p:nvSpPr>
          <p:cNvPr id="47" name="model"/>
          <p:cNvSpPr/>
          <p:nvPr/>
        </p:nvSpPr>
        <p:spPr>
          <a:xfrm>
            <a:off x="4727448" y="2633472"/>
            <a:ext cx="137160" cy="137160"/>
          </a:xfrm>
          <a:prstGeom prst="ellipse">
            <a:avLst/>
          </a:prstGeom>
          <a:solidFill>
            <a:schemeClr val="accent1"/>
          </a:solidFill>
          <a:ln/>
        </p:spPr>
      </p:sp>
      <p:sp>
        <p:nvSpPr>
          <p:cNvPr id="48" name="clinician"/>
          <p:cNvSpPr/>
          <p:nvPr/>
        </p:nvSpPr>
        <p:spPr>
          <a:xfrm>
            <a:off x="4901184" y="2633472"/>
            <a:ext cx="137160" cy="137160"/>
          </a:xfrm>
          <a:prstGeom prst="ellipse">
            <a:avLst/>
          </a:prstGeom>
          <a:solidFill>
            <a:schemeClr val="accent2"/>
          </a:solidFill>
          <a:ln/>
        </p:spPr>
      </p:sp>
      <p:sp>
        <p:nvSpPr>
          <p:cNvPr id="49" name="group"/>
          <p:cNvSpPr/>
          <p:nvPr/>
        </p:nvSpPr>
        <p:spPr>
          <a:xfrm>
            <a:off x="5175504" y="2587752"/>
            <a:ext cx="228600" cy="228600"/>
          </a:xfrm>
          <a:prstGeom prst="roundRect">
            <a:avLst>
              <a:gd name="adj" fmla="val 50000"/>
            </a:avLst>
          </a:prstGeom>
          <a:solidFill>
            <a:srgbClr val="FFFFFF"/>
          </a:solidFill>
          <a:ln/>
        </p:spPr>
      </p:sp>
      <p:sp>
        <p:nvSpPr>
          <p:cNvPr id="50" name="model"/>
          <p:cNvSpPr/>
          <p:nvPr/>
        </p:nvSpPr>
        <p:spPr>
          <a:xfrm>
            <a:off x="5221224" y="2633472"/>
            <a:ext cx="137160" cy="137160"/>
          </a:xfrm>
          <a:prstGeom prst="ellipse">
            <a:avLst/>
          </a:prstGeom>
          <a:solidFill>
            <a:schemeClr val="accent1"/>
          </a:solidFill>
          <a:ln/>
        </p:spPr>
      </p:sp>
      <p:sp>
        <p:nvSpPr>
          <p:cNvPr id="51" name="Text 49"/>
          <p:cNvSpPr txBox="1"/>
          <p:nvPr/>
        </p:nvSpPr>
        <p:spPr>
          <a:xfrm>
            <a:off x="6675120" y="2295144"/>
            <a:ext cx="2377440" cy="256032"/>
          </a:xfrm>
          <a:prstGeom prst="rect">
            <a:avLst/>
          </a:prstGeom>
          <a:noFill/>
          <a:ln/>
        </p:spPr>
        <p:txBody>
          <a:bodyPr wrap="square" lIns="0" tIns="0" rIns="0" bIns="0" rtlCol="0" anchor="t"/>
          <a:lstStyle/>
          <a:p>
            <a:pPr marL="0" indent="0">
              <a:buNone/>
            </a:pPr>
            <a:r>
              <a:rPr lang="en-US" sz="1300" b="1" dirty="0">
                <a:solidFill>
                  <a:schemeClr val="tx1"/>
                </a:solidFill>
              </a:rPr>
              <a:t>4 – 2</a:t>
            </a:r>
            <a:endParaRPr lang="en-US" sz="1300" dirty="0"/>
          </a:p>
        </p:txBody>
      </p:sp>
      <p:sp>
        <p:nvSpPr>
          <p:cNvPr id="52" name="group"/>
          <p:cNvSpPr/>
          <p:nvPr/>
        </p:nvSpPr>
        <p:spPr>
          <a:xfrm>
            <a:off x="6675120" y="2587752"/>
            <a:ext cx="749808" cy="228600"/>
          </a:xfrm>
          <a:prstGeom prst="roundRect">
            <a:avLst>
              <a:gd name="adj" fmla="val 50000"/>
            </a:avLst>
          </a:prstGeom>
          <a:solidFill>
            <a:srgbClr val="FFFFFF"/>
          </a:solidFill>
          <a:ln/>
        </p:spPr>
      </p:sp>
      <p:sp>
        <p:nvSpPr>
          <p:cNvPr id="53" name="model"/>
          <p:cNvSpPr/>
          <p:nvPr/>
        </p:nvSpPr>
        <p:spPr>
          <a:xfrm>
            <a:off x="6720840" y="2633472"/>
            <a:ext cx="137160" cy="137160"/>
          </a:xfrm>
          <a:prstGeom prst="ellipse">
            <a:avLst/>
          </a:prstGeom>
          <a:solidFill>
            <a:schemeClr val="accent1"/>
          </a:solidFill>
          <a:ln/>
        </p:spPr>
      </p:sp>
      <p:sp>
        <p:nvSpPr>
          <p:cNvPr id="54" name="model"/>
          <p:cNvSpPr/>
          <p:nvPr/>
        </p:nvSpPr>
        <p:spPr>
          <a:xfrm>
            <a:off x="6894576" y="2633472"/>
            <a:ext cx="137160" cy="137160"/>
          </a:xfrm>
          <a:prstGeom prst="ellipse">
            <a:avLst/>
          </a:prstGeom>
          <a:solidFill>
            <a:schemeClr val="accent1"/>
          </a:solidFill>
          <a:ln/>
        </p:spPr>
      </p:sp>
      <p:sp>
        <p:nvSpPr>
          <p:cNvPr id="55" name="model"/>
          <p:cNvSpPr/>
          <p:nvPr/>
        </p:nvSpPr>
        <p:spPr>
          <a:xfrm>
            <a:off x="7068312" y="2633472"/>
            <a:ext cx="137160" cy="137160"/>
          </a:xfrm>
          <a:prstGeom prst="ellipse">
            <a:avLst/>
          </a:prstGeom>
          <a:solidFill>
            <a:schemeClr val="accent1"/>
          </a:solidFill>
          <a:ln/>
        </p:spPr>
      </p:sp>
      <p:sp>
        <p:nvSpPr>
          <p:cNvPr id="56" name="model"/>
          <p:cNvSpPr/>
          <p:nvPr/>
        </p:nvSpPr>
        <p:spPr>
          <a:xfrm>
            <a:off x="7242048" y="2633472"/>
            <a:ext cx="137160" cy="137160"/>
          </a:xfrm>
          <a:prstGeom prst="ellipse">
            <a:avLst/>
          </a:prstGeom>
          <a:solidFill>
            <a:schemeClr val="accent1"/>
          </a:solidFill>
          <a:ln/>
        </p:spPr>
      </p:sp>
      <p:sp>
        <p:nvSpPr>
          <p:cNvPr id="57" name="group"/>
          <p:cNvSpPr/>
          <p:nvPr/>
        </p:nvSpPr>
        <p:spPr>
          <a:xfrm>
            <a:off x="7516368" y="2587752"/>
            <a:ext cx="402336" cy="228600"/>
          </a:xfrm>
          <a:prstGeom prst="roundRect">
            <a:avLst>
              <a:gd name="adj" fmla="val 50000"/>
            </a:avLst>
          </a:prstGeom>
          <a:solidFill>
            <a:srgbClr val="FFFFFF"/>
          </a:solidFill>
          <a:ln/>
        </p:spPr>
      </p:sp>
      <p:sp>
        <p:nvSpPr>
          <p:cNvPr id="58" name="model"/>
          <p:cNvSpPr/>
          <p:nvPr/>
        </p:nvSpPr>
        <p:spPr>
          <a:xfrm>
            <a:off x="7562088" y="2633472"/>
            <a:ext cx="137160" cy="137160"/>
          </a:xfrm>
          <a:prstGeom prst="ellipse">
            <a:avLst/>
          </a:prstGeom>
          <a:solidFill>
            <a:schemeClr val="accent1"/>
          </a:solidFill>
          <a:ln/>
        </p:spPr>
      </p:sp>
      <p:sp>
        <p:nvSpPr>
          <p:cNvPr id="59" name="clinician"/>
          <p:cNvSpPr/>
          <p:nvPr/>
        </p:nvSpPr>
        <p:spPr>
          <a:xfrm>
            <a:off x="7735824" y="2633472"/>
            <a:ext cx="137160" cy="137160"/>
          </a:xfrm>
          <a:prstGeom prst="ellipse">
            <a:avLst/>
          </a:prstGeom>
          <a:solidFill>
            <a:schemeClr val="accent2"/>
          </a:solidFill>
          <a:ln/>
        </p:spPr>
      </p:sp>
      <p:sp>
        <p:nvSpPr>
          <p:cNvPr id="60" name="Text 58"/>
          <p:cNvSpPr txBox="1"/>
          <p:nvPr/>
        </p:nvSpPr>
        <p:spPr>
          <a:xfrm>
            <a:off x="9189720" y="2295144"/>
            <a:ext cx="2377440" cy="256032"/>
          </a:xfrm>
          <a:prstGeom prst="rect">
            <a:avLst/>
          </a:prstGeom>
          <a:noFill/>
          <a:ln/>
        </p:spPr>
        <p:txBody>
          <a:bodyPr wrap="square" lIns="0" tIns="0" rIns="0" bIns="0" rtlCol="0" anchor="t"/>
          <a:lstStyle/>
          <a:p>
            <a:pPr marL="0" indent="0">
              <a:buNone/>
            </a:pPr>
            <a:r>
              <a:rPr lang="en-US" sz="1300" b="1" dirty="0">
                <a:solidFill>
                  <a:schemeClr val="tx1"/>
                </a:solidFill>
              </a:rPr>
              <a:t>4 – 1 – 1</a:t>
            </a:r>
            <a:endParaRPr lang="en-US" sz="1300" dirty="0"/>
          </a:p>
        </p:txBody>
      </p:sp>
      <p:sp>
        <p:nvSpPr>
          <p:cNvPr id="61" name="group"/>
          <p:cNvSpPr/>
          <p:nvPr/>
        </p:nvSpPr>
        <p:spPr>
          <a:xfrm>
            <a:off x="9189720" y="2587752"/>
            <a:ext cx="749808" cy="228600"/>
          </a:xfrm>
          <a:prstGeom prst="roundRect">
            <a:avLst>
              <a:gd name="adj" fmla="val 50000"/>
            </a:avLst>
          </a:prstGeom>
          <a:solidFill>
            <a:srgbClr val="FFFFFF"/>
          </a:solidFill>
          <a:ln/>
        </p:spPr>
      </p:sp>
      <p:sp>
        <p:nvSpPr>
          <p:cNvPr id="62" name="model"/>
          <p:cNvSpPr/>
          <p:nvPr/>
        </p:nvSpPr>
        <p:spPr>
          <a:xfrm>
            <a:off x="9235440" y="2633472"/>
            <a:ext cx="137160" cy="137160"/>
          </a:xfrm>
          <a:prstGeom prst="ellipse">
            <a:avLst/>
          </a:prstGeom>
          <a:solidFill>
            <a:schemeClr val="accent1"/>
          </a:solidFill>
          <a:ln/>
        </p:spPr>
      </p:sp>
      <p:sp>
        <p:nvSpPr>
          <p:cNvPr id="63" name="model"/>
          <p:cNvSpPr/>
          <p:nvPr/>
        </p:nvSpPr>
        <p:spPr>
          <a:xfrm>
            <a:off x="9409176" y="2633472"/>
            <a:ext cx="137160" cy="137160"/>
          </a:xfrm>
          <a:prstGeom prst="ellipse">
            <a:avLst/>
          </a:prstGeom>
          <a:solidFill>
            <a:schemeClr val="accent1"/>
          </a:solidFill>
          <a:ln/>
        </p:spPr>
      </p:sp>
      <p:sp>
        <p:nvSpPr>
          <p:cNvPr id="64" name="model"/>
          <p:cNvSpPr/>
          <p:nvPr/>
        </p:nvSpPr>
        <p:spPr>
          <a:xfrm>
            <a:off x="9582912" y="2633472"/>
            <a:ext cx="137160" cy="137160"/>
          </a:xfrm>
          <a:prstGeom prst="ellipse">
            <a:avLst/>
          </a:prstGeom>
          <a:solidFill>
            <a:schemeClr val="accent1"/>
          </a:solidFill>
          <a:ln/>
        </p:spPr>
      </p:sp>
      <p:sp>
        <p:nvSpPr>
          <p:cNvPr id="65" name="model"/>
          <p:cNvSpPr/>
          <p:nvPr/>
        </p:nvSpPr>
        <p:spPr>
          <a:xfrm>
            <a:off x="9756648" y="2633472"/>
            <a:ext cx="137160" cy="137160"/>
          </a:xfrm>
          <a:prstGeom prst="ellipse">
            <a:avLst/>
          </a:prstGeom>
          <a:solidFill>
            <a:schemeClr val="accent1"/>
          </a:solidFill>
          <a:ln/>
        </p:spPr>
      </p:sp>
      <p:sp>
        <p:nvSpPr>
          <p:cNvPr id="66" name="group"/>
          <p:cNvSpPr/>
          <p:nvPr/>
        </p:nvSpPr>
        <p:spPr>
          <a:xfrm>
            <a:off x="10030968" y="2587752"/>
            <a:ext cx="228600" cy="228600"/>
          </a:xfrm>
          <a:prstGeom prst="roundRect">
            <a:avLst>
              <a:gd name="adj" fmla="val 50000"/>
            </a:avLst>
          </a:prstGeom>
          <a:solidFill>
            <a:srgbClr val="FFFFFF"/>
          </a:solidFill>
          <a:ln/>
        </p:spPr>
      </p:sp>
      <p:sp>
        <p:nvSpPr>
          <p:cNvPr id="67" name="model"/>
          <p:cNvSpPr/>
          <p:nvPr/>
        </p:nvSpPr>
        <p:spPr>
          <a:xfrm>
            <a:off x="10076688" y="2633472"/>
            <a:ext cx="137160" cy="137160"/>
          </a:xfrm>
          <a:prstGeom prst="ellipse">
            <a:avLst/>
          </a:prstGeom>
          <a:solidFill>
            <a:schemeClr val="accent1"/>
          </a:solidFill>
          <a:ln/>
        </p:spPr>
      </p:sp>
      <p:sp>
        <p:nvSpPr>
          <p:cNvPr id="68" name="group"/>
          <p:cNvSpPr/>
          <p:nvPr/>
        </p:nvSpPr>
        <p:spPr>
          <a:xfrm>
            <a:off x="10351008" y="2587752"/>
            <a:ext cx="228600" cy="228600"/>
          </a:xfrm>
          <a:prstGeom prst="roundRect">
            <a:avLst>
              <a:gd name="adj" fmla="val 50000"/>
            </a:avLst>
          </a:prstGeom>
          <a:solidFill>
            <a:srgbClr val="FFFFFF"/>
          </a:solidFill>
          <a:ln/>
        </p:spPr>
      </p:sp>
      <p:sp>
        <p:nvSpPr>
          <p:cNvPr id="69" name="clinician"/>
          <p:cNvSpPr/>
          <p:nvPr/>
        </p:nvSpPr>
        <p:spPr>
          <a:xfrm>
            <a:off x="10396728" y="2633472"/>
            <a:ext cx="137160" cy="137160"/>
          </a:xfrm>
          <a:prstGeom prst="ellipse">
            <a:avLst/>
          </a:prstGeom>
          <a:solidFill>
            <a:schemeClr val="accent2"/>
          </a:solidFill>
          <a:ln/>
        </p:spPr>
      </p:sp>
      <p:sp>
        <p:nvSpPr>
          <p:cNvPr id="70" name="row"/>
          <p:cNvSpPr/>
          <p:nvPr/>
        </p:nvSpPr>
        <p:spPr>
          <a:xfrm>
            <a:off x="548640" y="2907792"/>
            <a:ext cx="11064240" cy="667512"/>
          </a:xfrm>
          <a:prstGeom prst="rect">
            <a:avLst/>
          </a:prstGeom>
          <a:solidFill>
            <a:schemeClr val="bg2"/>
          </a:solidFill>
          <a:ln/>
        </p:spPr>
      </p:sp>
      <p:sp>
        <p:nvSpPr>
          <p:cNvPr id="71" name="Text 69"/>
          <p:cNvSpPr txBox="1"/>
          <p:nvPr/>
        </p:nvSpPr>
        <p:spPr>
          <a:xfrm>
            <a:off x="640080" y="2962656"/>
            <a:ext cx="1737360" cy="256032"/>
          </a:xfrm>
          <a:prstGeom prst="rect">
            <a:avLst/>
          </a:prstGeom>
          <a:noFill/>
          <a:ln/>
        </p:spPr>
        <p:txBody>
          <a:bodyPr wrap="square" lIns="0" tIns="0" rIns="0" bIns="0" rtlCol="0" anchor="t"/>
          <a:lstStyle/>
          <a:p>
            <a:pPr marL="0" indent="0">
              <a:buNone/>
            </a:pPr>
            <a:r>
              <a:rPr lang="en-US" sz="1300" b="1" dirty="0">
                <a:solidFill>
                  <a:schemeClr val="tx2"/>
                </a:solidFill>
              </a:rPr>
              <a:t>3 – 1 – 1</a:t>
            </a:r>
            <a:endParaRPr lang="en-US" sz="1300" dirty="0"/>
          </a:p>
        </p:txBody>
      </p:sp>
      <p:sp>
        <p:nvSpPr>
          <p:cNvPr id="72" name="group"/>
          <p:cNvSpPr/>
          <p:nvPr/>
        </p:nvSpPr>
        <p:spPr>
          <a:xfrm>
            <a:off x="640080" y="3255264"/>
            <a:ext cx="576072" cy="228600"/>
          </a:xfrm>
          <a:prstGeom prst="roundRect">
            <a:avLst>
              <a:gd name="adj" fmla="val 50000"/>
            </a:avLst>
          </a:prstGeom>
          <a:solidFill>
            <a:srgbClr val="FFFFFF"/>
          </a:solidFill>
          <a:ln/>
        </p:spPr>
      </p:sp>
      <p:sp>
        <p:nvSpPr>
          <p:cNvPr id="73" name="model"/>
          <p:cNvSpPr/>
          <p:nvPr/>
        </p:nvSpPr>
        <p:spPr>
          <a:xfrm>
            <a:off x="685800" y="3300984"/>
            <a:ext cx="137160" cy="137160"/>
          </a:xfrm>
          <a:prstGeom prst="ellipse">
            <a:avLst/>
          </a:prstGeom>
          <a:solidFill>
            <a:schemeClr val="accent1"/>
          </a:solidFill>
          <a:ln/>
        </p:spPr>
      </p:sp>
      <p:sp>
        <p:nvSpPr>
          <p:cNvPr id="74" name="model"/>
          <p:cNvSpPr/>
          <p:nvPr/>
        </p:nvSpPr>
        <p:spPr>
          <a:xfrm>
            <a:off x="859536" y="3300984"/>
            <a:ext cx="137160" cy="137160"/>
          </a:xfrm>
          <a:prstGeom prst="ellipse">
            <a:avLst/>
          </a:prstGeom>
          <a:solidFill>
            <a:schemeClr val="accent1"/>
          </a:solidFill>
          <a:ln/>
        </p:spPr>
      </p:sp>
      <p:sp>
        <p:nvSpPr>
          <p:cNvPr id="75" name="model"/>
          <p:cNvSpPr/>
          <p:nvPr/>
        </p:nvSpPr>
        <p:spPr>
          <a:xfrm>
            <a:off x="1033272" y="3300984"/>
            <a:ext cx="137160" cy="137160"/>
          </a:xfrm>
          <a:prstGeom prst="ellipse">
            <a:avLst/>
          </a:prstGeom>
          <a:solidFill>
            <a:schemeClr val="accent1"/>
          </a:solidFill>
          <a:ln/>
        </p:spPr>
      </p:sp>
      <p:sp>
        <p:nvSpPr>
          <p:cNvPr id="76" name="group"/>
          <p:cNvSpPr/>
          <p:nvPr/>
        </p:nvSpPr>
        <p:spPr>
          <a:xfrm>
            <a:off x="1307592" y="3255264"/>
            <a:ext cx="228600" cy="228600"/>
          </a:xfrm>
          <a:prstGeom prst="roundRect">
            <a:avLst>
              <a:gd name="adj" fmla="val 50000"/>
            </a:avLst>
          </a:prstGeom>
          <a:solidFill>
            <a:srgbClr val="FFFFFF"/>
          </a:solidFill>
          <a:ln/>
        </p:spPr>
      </p:sp>
      <p:sp>
        <p:nvSpPr>
          <p:cNvPr id="77" name="model"/>
          <p:cNvSpPr/>
          <p:nvPr/>
        </p:nvSpPr>
        <p:spPr>
          <a:xfrm>
            <a:off x="1353312" y="3300984"/>
            <a:ext cx="137160" cy="137160"/>
          </a:xfrm>
          <a:prstGeom prst="ellipse">
            <a:avLst/>
          </a:prstGeom>
          <a:solidFill>
            <a:schemeClr val="accent1"/>
          </a:solidFill>
          <a:ln/>
        </p:spPr>
      </p:sp>
      <p:sp>
        <p:nvSpPr>
          <p:cNvPr id="78" name="group"/>
          <p:cNvSpPr/>
          <p:nvPr/>
        </p:nvSpPr>
        <p:spPr>
          <a:xfrm>
            <a:off x="1627632" y="3255264"/>
            <a:ext cx="228600" cy="228600"/>
          </a:xfrm>
          <a:prstGeom prst="roundRect">
            <a:avLst>
              <a:gd name="adj" fmla="val 50000"/>
            </a:avLst>
          </a:prstGeom>
          <a:solidFill>
            <a:srgbClr val="FFFFFF"/>
          </a:solidFill>
          <a:ln/>
        </p:spPr>
      </p:sp>
      <p:sp>
        <p:nvSpPr>
          <p:cNvPr id="79" name="model"/>
          <p:cNvSpPr/>
          <p:nvPr/>
        </p:nvSpPr>
        <p:spPr>
          <a:xfrm>
            <a:off x="1673352" y="3300984"/>
            <a:ext cx="137160" cy="137160"/>
          </a:xfrm>
          <a:prstGeom prst="ellipse">
            <a:avLst/>
          </a:prstGeom>
          <a:solidFill>
            <a:schemeClr val="accent1"/>
          </a:solidFill>
          <a:ln/>
        </p:spPr>
      </p:sp>
      <p:sp>
        <p:nvSpPr>
          <p:cNvPr id="80" name="arrow"/>
          <p:cNvSpPr/>
          <p:nvPr/>
        </p:nvSpPr>
        <p:spPr>
          <a:xfrm>
            <a:off x="3611880" y="3127248"/>
            <a:ext cx="320040" cy="201168"/>
          </a:xfrm>
          <a:prstGeom prst="rightArrow">
            <a:avLst/>
          </a:prstGeom>
          <a:solidFill>
            <a:schemeClr val="accent4"/>
          </a:solidFill>
          <a:ln/>
        </p:spPr>
      </p:sp>
      <p:sp>
        <p:nvSpPr>
          <p:cNvPr id="81" name="Text 79"/>
          <p:cNvSpPr txBox="1"/>
          <p:nvPr/>
        </p:nvSpPr>
        <p:spPr>
          <a:xfrm>
            <a:off x="4160520" y="2962656"/>
            <a:ext cx="2377440" cy="256032"/>
          </a:xfrm>
          <a:prstGeom prst="rect">
            <a:avLst/>
          </a:prstGeom>
          <a:noFill/>
          <a:ln/>
        </p:spPr>
        <p:txBody>
          <a:bodyPr wrap="square" lIns="0" tIns="0" rIns="0" bIns="0" rtlCol="0" anchor="t"/>
          <a:lstStyle/>
          <a:p>
            <a:pPr marL="0" indent="0">
              <a:buNone/>
            </a:pPr>
            <a:r>
              <a:rPr lang="en-US" sz="1300" b="1" dirty="0">
                <a:solidFill>
                  <a:schemeClr val="tx1"/>
                </a:solidFill>
              </a:rPr>
              <a:t>4 – 1 – 1</a:t>
            </a:r>
            <a:endParaRPr lang="en-US" sz="1300" dirty="0"/>
          </a:p>
        </p:txBody>
      </p:sp>
      <p:sp>
        <p:nvSpPr>
          <p:cNvPr id="82" name="group"/>
          <p:cNvSpPr/>
          <p:nvPr/>
        </p:nvSpPr>
        <p:spPr>
          <a:xfrm>
            <a:off x="4160520" y="3255264"/>
            <a:ext cx="749808" cy="228600"/>
          </a:xfrm>
          <a:prstGeom prst="roundRect">
            <a:avLst>
              <a:gd name="adj" fmla="val 50000"/>
            </a:avLst>
          </a:prstGeom>
          <a:solidFill>
            <a:srgbClr val="FFFFFF"/>
          </a:solidFill>
          <a:ln/>
        </p:spPr>
      </p:sp>
      <p:sp>
        <p:nvSpPr>
          <p:cNvPr id="83" name="model"/>
          <p:cNvSpPr/>
          <p:nvPr/>
        </p:nvSpPr>
        <p:spPr>
          <a:xfrm>
            <a:off x="4206240" y="3300984"/>
            <a:ext cx="137160" cy="137160"/>
          </a:xfrm>
          <a:prstGeom prst="ellipse">
            <a:avLst/>
          </a:prstGeom>
          <a:solidFill>
            <a:schemeClr val="accent1"/>
          </a:solidFill>
          <a:ln/>
        </p:spPr>
      </p:sp>
      <p:sp>
        <p:nvSpPr>
          <p:cNvPr id="84" name="model"/>
          <p:cNvSpPr/>
          <p:nvPr/>
        </p:nvSpPr>
        <p:spPr>
          <a:xfrm>
            <a:off x="4379976" y="3300984"/>
            <a:ext cx="137160" cy="137160"/>
          </a:xfrm>
          <a:prstGeom prst="ellipse">
            <a:avLst/>
          </a:prstGeom>
          <a:solidFill>
            <a:schemeClr val="accent1"/>
          </a:solidFill>
          <a:ln/>
        </p:spPr>
      </p:sp>
      <p:sp>
        <p:nvSpPr>
          <p:cNvPr id="85" name="model"/>
          <p:cNvSpPr/>
          <p:nvPr/>
        </p:nvSpPr>
        <p:spPr>
          <a:xfrm>
            <a:off x="4553712" y="3300984"/>
            <a:ext cx="137160" cy="137160"/>
          </a:xfrm>
          <a:prstGeom prst="ellipse">
            <a:avLst/>
          </a:prstGeom>
          <a:solidFill>
            <a:schemeClr val="accent1"/>
          </a:solidFill>
          <a:ln/>
        </p:spPr>
      </p:sp>
      <p:sp>
        <p:nvSpPr>
          <p:cNvPr id="86" name="clinician"/>
          <p:cNvSpPr/>
          <p:nvPr/>
        </p:nvSpPr>
        <p:spPr>
          <a:xfrm>
            <a:off x="4727448" y="3300984"/>
            <a:ext cx="137160" cy="137160"/>
          </a:xfrm>
          <a:prstGeom prst="ellipse">
            <a:avLst/>
          </a:prstGeom>
          <a:solidFill>
            <a:schemeClr val="accent2"/>
          </a:solidFill>
          <a:ln/>
        </p:spPr>
      </p:sp>
      <p:sp>
        <p:nvSpPr>
          <p:cNvPr id="87" name="group"/>
          <p:cNvSpPr/>
          <p:nvPr/>
        </p:nvSpPr>
        <p:spPr>
          <a:xfrm>
            <a:off x="5001768" y="3255264"/>
            <a:ext cx="228600" cy="228600"/>
          </a:xfrm>
          <a:prstGeom prst="roundRect">
            <a:avLst>
              <a:gd name="adj" fmla="val 50000"/>
            </a:avLst>
          </a:prstGeom>
          <a:solidFill>
            <a:srgbClr val="FFFFFF"/>
          </a:solidFill>
          <a:ln/>
        </p:spPr>
      </p:sp>
      <p:sp>
        <p:nvSpPr>
          <p:cNvPr id="88" name="model"/>
          <p:cNvSpPr/>
          <p:nvPr/>
        </p:nvSpPr>
        <p:spPr>
          <a:xfrm>
            <a:off x="5047488" y="3300984"/>
            <a:ext cx="137160" cy="137160"/>
          </a:xfrm>
          <a:prstGeom prst="ellipse">
            <a:avLst/>
          </a:prstGeom>
          <a:solidFill>
            <a:schemeClr val="accent1"/>
          </a:solidFill>
          <a:ln/>
        </p:spPr>
      </p:sp>
      <p:sp>
        <p:nvSpPr>
          <p:cNvPr id="89" name="group"/>
          <p:cNvSpPr/>
          <p:nvPr/>
        </p:nvSpPr>
        <p:spPr>
          <a:xfrm>
            <a:off x="5321808" y="3255264"/>
            <a:ext cx="228600" cy="228600"/>
          </a:xfrm>
          <a:prstGeom prst="roundRect">
            <a:avLst>
              <a:gd name="adj" fmla="val 50000"/>
            </a:avLst>
          </a:prstGeom>
          <a:solidFill>
            <a:srgbClr val="FFFFFF"/>
          </a:solidFill>
          <a:ln/>
        </p:spPr>
      </p:sp>
      <p:sp>
        <p:nvSpPr>
          <p:cNvPr id="90" name="model"/>
          <p:cNvSpPr/>
          <p:nvPr/>
        </p:nvSpPr>
        <p:spPr>
          <a:xfrm>
            <a:off x="5367528" y="3300984"/>
            <a:ext cx="137160" cy="137160"/>
          </a:xfrm>
          <a:prstGeom prst="ellipse">
            <a:avLst/>
          </a:prstGeom>
          <a:solidFill>
            <a:schemeClr val="accent1"/>
          </a:solidFill>
          <a:ln/>
        </p:spPr>
      </p:sp>
      <p:sp>
        <p:nvSpPr>
          <p:cNvPr id="91" name="Text 89"/>
          <p:cNvSpPr txBox="1"/>
          <p:nvPr/>
        </p:nvSpPr>
        <p:spPr>
          <a:xfrm>
            <a:off x="6675120" y="2962656"/>
            <a:ext cx="2377440" cy="256032"/>
          </a:xfrm>
          <a:prstGeom prst="rect">
            <a:avLst/>
          </a:prstGeom>
          <a:noFill/>
          <a:ln/>
        </p:spPr>
        <p:txBody>
          <a:bodyPr wrap="square" lIns="0" tIns="0" rIns="0" bIns="0" rtlCol="0" anchor="t"/>
          <a:lstStyle/>
          <a:p>
            <a:pPr marL="0" indent="0">
              <a:buNone/>
            </a:pPr>
            <a:r>
              <a:rPr lang="en-US" sz="1300" b="1" dirty="0">
                <a:solidFill>
                  <a:schemeClr val="tx1"/>
                </a:solidFill>
              </a:rPr>
              <a:t>3 – 2 – 1</a:t>
            </a:r>
            <a:endParaRPr lang="en-US" sz="1300" dirty="0"/>
          </a:p>
        </p:txBody>
      </p:sp>
      <p:sp>
        <p:nvSpPr>
          <p:cNvPr id="92" name="group"/>
          <p:cNvSpPr/>
          <p:nvPr/>
        </p:nvSpPr>
        <p:spPr>
          <a:xfrm>
            <a:off x="6675120" y="3255264"/>
            <a:ext cx="576072" cy="228600"/>
          </a:xfrm>
          <a:prstGeom prst="roundRect">
            <a:avLst>
              <a:gd name="adj" fmla="val 50000"/>
            </a:avLst>
          </a:prstGeom>
          <a:solidFill>
            <a:srgbClr val="FFFFFF"/>
          </a:solidFill>
          <a:ln/>
        </p:spPr>
      </p:sp>
      <p:sp>
        <p:nvSpPr>
          <p:cNvPr id="93" name="model"/>
          <p:cNvSpPr/>
          <p:nvPr/>
        </p:nvSpPr>
        <p:spPr>
          <a:xfrm>
            <a:off x="6720840" y="3300984"/>
            <a:ext cx="137160" cy="137160"/>
          </a:xfrm>
          <a:prstGeom prst="ellipse">
            <a:avLst/>
          </a:prstGeom>
          <a:solidFill>
            <a:schemeClr val="accent1"/>
          </a:solidFill>
          <a:ln/>
        </p:spPr>
      </p:sp>
      <p:sp>
        <p:nvSpPr>
          <p:cNvPr id="94" name="model"/>
          <p:cNvSpPr/>
          <p:nvPr/>
        </p:nvSpPr>
        <p:spPr>
          <a:xfrm>
            <a:off x="6894576" y="3300984"/>
            <a:ext cx="137160" cy="137160"/>
          </a:xfrm>
          <a:prstGeom prst="ellipse">
            <a:avLst/>
          </a:prstGeom>
          <a:solidFill>
            <a:schemeClr val="accent1"/>
          </a:solidFill>
          <a:ln/>
        </p:spPr>
      </p:sp>
      <p:sp>
        <p:nvSpPr>
          <p:cNvPr id="95" name="model"/>
          <p:cNvSpPr/>
          <p:nvPr/>
        </p:nvSpPr>
        <p:spPr>
          <a:xfrm>
            <a:off x="7068312" y="3300984"/>
            <a:ext cx="137160" cy="137160"/>
          </a:xfrm>
          <a:prstGeom prst="ellipse">
            <a:avLst/>
          </a:prstGeom>
          <a:solidFill>
            <a:schemeClr val="accent1"/>
          </a:solidFill>
          <a:ln/>
        </p:spPr>
      </p:sp>
      <p:sp>
        <p:nvSpPr>
          <p:cNvPr id="96" name="group"/>
          <p:cNvSpPr/>
          <p:nvPr/>
        </p:nvSpPr>
        <p:spPr>
          <a:xfrm>
            <a:off x="7342632" y="3255264"/>
            <a:ext cx="402336" cy="228600"/>
          </a:xfrm>
          <a:prstGeom prst="roundRect">
            <a:avLst>
              <a:gd name="adj" fmla="val 50000"/>
            </a:avLst>
          </a:prstGeom>
          <a:solidFill>
            <a:srgbClr val="FFFFFF"/>
          </a:solidFill>
          <a:ln/>
        </p:spPr>
      </p:sp>
      <p:sp>
        <p:nvSpPr>
          <p:cNvPr id="97" name="model"/>
          <p:cNvSpPr/>
          <p:nvPr/>
        </p:nvSpPr>
        <p:spPr>
          <a:xfrm>
            <a:off x="7388352" y="3300984"/>
            <a:ext cx="137160" cy="137160"/>
          </a:xfrm>
          <a:prstGeom prst="ellipse">
            <a:avLst/>
          </a:prstGeom>
          <a:solidFill>
            <a:schemeClr val="accent1"/>
          </a:solidFill>
          <a:ln/>
        </p:spPr>
      </p:sp>
      <p:sp>
        <p:nvSpPr>
          <p:cNvPr id="98" name="clinician"/>
          <p:cNvSpPr/>
          <p:nvPr/>
        </p:nvSpPr>
        <p:spPr>
          <a:xfrm>
            <a:off x="7562088" y="3300984"/>
            <a:ext cx="137160" cy="137160"/>
          </a:xfrm>
          <a:prstGeom prst="ellipse">
            <a:avLst/>
          </a:prstGeom>
          <a:solidFill>
            <a:schemeClr val="accent2"/>
          </a:solidFill>
          <a:ln/>
        </p:spPr>
      </p:sp>
      <p:sp>
        <p:nvSpPr>
          <p:cNvPr id="99" name="group"/>
          <p:cNvSpPr/>
          <p:nvPr/>
        </p:nvSpPr>
        <p:spPr>
          <a:xfrm>
            <a:off x="7836408" y="3255264"/>
            <a:ext cx="228600" cy="228600"/>
          </a:xfrm>
          <a:prstGeom prst="roundRect">
            <a:avLst>
              <a:gd name="adj" fmla="val 50000"/>
            </a:avLst>
          </a:prstGeom>
          <a:solidFill>
            <a:srgbClr val="FFFFFF"/>
          </a:solidFill>
          <a:ln/>
        </p:spPr>
      </p:sp>
      <p:sp>
        <p:nvSpPr>
          <p:cNvPr id="100" name="model"/>
          <p:cNvSpPr/>
          <p:nvPr/>
        </p:nvSpPr>
        <p:spPr>
          <a:xfrm>
            <a:off x="7882128" y="3300984"/>
            <a:ext cx="137160" cy="137160"/>
          </a:xfrm>
          <a:prstGeom prst="ellipse">
            <a:avLst/>
          </a:prstGeom>
          <a:solidFill>
            <a:schemeClr val="accent1"/>
          </a:solidFill>
          <a:ln/>
        </p:spPr>
      </p:sp>
      <p:sp>
        <p:nvSpPr>
          <p:cNvPr id="101" name="Text 99"/>
          <p:cNvSpPr txBox="1"/>
          <p:nvPr/>
        </p:nvSpPr>
        <p:spPr>
          <a:xfrm>
            <a:off x="9189720" y="2962656"/>
            <a:ext cx="2377440" cy="256032"/>
          </a:xfrm>
          <a:prstGeom prst="rect">
            <a:avLst/>
          </a:prstGeom>
          <a:noFill/>
          <a:ln/>
        </p:spPr>
        <p:txBody>
          <a:bodyPr wrap="square" lIns="0" tIns="0" rIns="0" bIns="0" rtlCol="0" anchor="t"/>
          <a:lstStyle/>
          <a:p>
            <a:pPr marL="0" indent="0">
              <a:buNone/>
            </a:pPr>
            <a:r>
              <a:rPr lang="en-US" sz="1300" b="1" dirty="0">
                <a:solidFill>
                  <a:schemeClr val="tx1"/>
                </a:solidFill>
              </a:rPr>
              <a:t>3 – 1 – 1 – 1</a:t>
            </a:r>
            <a:endParaRPr lang="en-US" sz="1300" dirty="0"/>
          </a:p>
        </p:txBody>
      </p:sp>
      <p:sp>
        <p:nvSpPr>
          <p:cNvPr id="102" name="group"/>
          <p:cNvSpPr/>
          <p:nvPr/>
        </p:nvSpPr>
        <p:spPr>
          <a:xfrm>
            <a:off x="9189720" y="3255264"/>
            <a:ext cx="576072" cy="228600"/>
          </a:xfrm>
          <a:prstGeom prst="roundRect">
            <a:avLst>
              <a:gd name="adj" fmla="val 50000"/>
            </a:avLst>
          </a:prstGeom>
          <a:solidFill>
            <a:srgbClr val="FFFFFF"/>
          </a:solidFill>
          <a:ln/>
        </p:spPr>
      </p:sp>
      <p:sp>
        <p:nvSpPr>
          <p:cNvPr id="103" name="model"/>
          <p:cNvSpPr/>
          <p:nvPr/>
        </p:nvSpPr>
        <p:spPr>
          <a:xfrm>
            <a:off x="9235440" y="3300984"/>
            <a:ext cx="137160" cy="137160"/>
          </a:xfrm>
          <a:prstGeom prst="ellipse">
            <a:avLst/>
          </a:prstGeom>
          <a:solidFill>
            <a:schemeClr val="accent1"/>
          </a:solidFill>
          <a:ln/>
        </p:spPr>
      </p:sp>
      <p:sp>
        <p:nvSpPr>
          <p:cNvPr id="104" name="model"/>
          <p:cNvSpPr/>
          <p:nvPr/>
        </p:nvSpPr>
        <p:spPr>
          <a:xfrm>
            <a:off x="9409176" y="3300984"/>
            <a:ext cx="137160" cy="137160"/>
          </a:xfrm>
          <a:prstGeom prst="ellipse">
            <a:avLst/>
          </a:prstGeom>
          <a:solidFill>
            <a:schemeClr val="accent1"/>
          </a:solidFill>
          <a:ln/>
        </p:spPr>
      </p:sp>
      <p:sp>
        <p:nvSpPr>
          <p:cNvPr id="105" name="model"/>
          <p:cNvSpPr/>
          <p:nvPr/>
        </p:nvSpPr>
        <p:spPr>
          <a:xfrm>
            <a:off x="9582912" y="3300984"/>
            <a:ext cx="137160" cy="137160"/>
          </a:xfrm>
          <a:prstGeom prst="ellipse">
            <a:avLst/>
          </a:prstGeom>
          <a:solidFill>
            <a:schemeClr val="accent1"/>
          </a:solidFill>
          <a:ln/>
        </p:spPr>
      </p:sp>
      <p:sp>
        <p:nvSpPr>
          <p:cNvPr id="106" name="group"/>
          <p:cNvSpPr/>
          <p:nvPr/>
        </p:nvSpPr>
        <p:spPr>
          <a:xfrm>
            <a:off x="9857232" y="3255264"/>
            <a:ext cx="228600" cy="228600"/>
          </a:xfrm>
          <a:prstGeom prst="roundRect">
            <a:avLst>
              <a:gd name="adj" fmla="val 50000"/>
            </a:avLst>
          </a:prstGeom>
          <a:solidFill>
            <a:srgbClr val="FFFFFF"/>
          </a:solidFill>
          <a:ln/>
        </p:spPr>
      </p:sp>
      <p:sp>
        <p:nvSpPr>
          <p:cNvPr id="107" name="model"/>
          <p:cNvSpPr/>
          <p:nvPr/>
        </p:nvSpPr>
        <p:spPr>
          <a:xfrm>
            <a:off x="9902952" y="3300984"/>
            <a:ext cx="137160" cy="137160"/>
          </a:xfrm>
          <a:prstGeom prst="ellipse">
            <a:avLst/>
          </a:prstGeom>
          <a:solidFill>
            <a:schemeClr val="accent1"/>
          </a:solidFill>
          <a:ln/>
        </p:spPr>
      </p:sp>
      <p:sp>
        <p:nvSpPr>
          <p:cNvPr id="108" name="group"/>
          <p:cNvSpPr/>
          <p:nvPr/>
        </p:nvSpPr>
        <p:spPr>
          <a:xfrm>
            <a:off x="10177272" y="3255264"/>
            <a:ext cx="228600" cy="228600"/>
          </a:xfrm>
          <a:prstGeom prst="roundRect">
            <a:avLst>
              <a:gd name="adj" fmla="val 50000"/>
            </a:avLst>
          </a:prstGeom>
          <a:solidFill>
            <a:srgbClr val="FFFFFF"/>
          </a:solidFill>
          <a:ln/>
        </p:spPr>
      </p:sp>
      <p:sp>
        <p:nvSpPr>
          <p:cNvPr id="109" name="model"/>
          <p:cNvSpPr/>
          <p:nvPr/>
        </p:nvSpPr>
        <p:spPr>
          <a:xfrm>
            <a:off x="10222992" y="3300984"/>
            <a:ext cx="137160" cy="137160"/>
          </a:xfrm>
          <a:prstGeom prst="ellipse">
            <a:avLst/>
          </a:prstGeom>
          <a:solidFill>
            <a:schemeClr val="accent1"/>
          </a:solidFill>
          <a:ln/>
        </p:spPr>
      </p:sp>
      <p:sp>
        <p:nvSpPr>
          <p:cNvPr id="110" name="group"/>
          <p:cNvSpPr/>
          <p:nvPr/>
        </p:nvSpPr>
        <p:spPr>
          <a:xfrm>
            <a:off x="10497312" y="3255264"/>
            <a:ext cx="228600" cy="228600"/>
          </a:xfrm>
          <a:prstGeom prst="roundRect">
            <a:avLst>
              <a:gd name="adj" fmla="val 50000"/>
            </a:avLst>
          </a:prstGeom>
          <a:solidFill>
            <a:srgbClr val="FFFFFF"/>
          </a:solidFill>
          <a:ln/>
        </p:spPr>
      </p:sp>
      <p:sp>
        <p:nvSpPr>
          <p:cNvPr id="111" name="clinician"/>
          <p:cNvSpPr/>
          <p:nvPr/>
        </p:nvSpPr>
        <p:spPr>
          <a:xfrm>
            <a:off x="10543032" y="3300984"/>
            <a:ext cx="137160" cy="137160"/>
          </a:xfrm>
          <a:prstGeom prst="ellipse">
            <a:avLst/>
          </a:prstGeom>
          <a:solidFill>
            <a:schemeClr val="accent2"/>
          </a:solidFill>
          <a:ln/>
        </p:spPr>
      </p:sp>
      <p:sp>
        <p:nvSpPr>
          <p:cNvPr id="112" name="Text 110"/>
          <p:cNvSpPr txBox="1"/>
          <p:nvPr/>
        </p:nvSpPr>
        <p:spPr>
          <a:xfrm>
            <a:off x="640080" y="3630168"/>
            <a:ext cx="1737360" cy="256032"/>
          </a:xfrm>
          <a:prstGeom prst="rect">
            <a:avLst/>
          </a:prstGeom>
          <a:noFill/>
          <a:ln/>
        </p:spPr>
        <p:txBody>
          <a:bodyPr wrap="square" lIns="0" tIns="0" rIns="0" bIns="0" rtlCol="0" anchor="t"/>
          <a:lstStyle/>
          <a:p>
            <a:pPr marL="0" indent="0">
              <a:buNone/>
            </a:pPr>
            <a:r>
              <a:rPr lang="en-US" sz="1300" b="1" dirty="0">
                <a:solidFill>
                  <a:schemeClr val="tx2"/>
                </a:solidFill>
              </a:rPr>
              <a:t>3 – 2</a:t>
            </a:r>
            <a:endParaRPr lang="en-US" sz="1300" dirty="0"/>
          </a:p>
        </p:txBody>
      </p:sp>
      <p:sp>
        <p:nvSpPr>
          <p:cNvPr id="113" name="group"/>
          <p:cNvSpPr/>
          <p:nvPr/>
        </p:nvSpPr>
        <p:spPr>
          <a:xfrm>
            <a:off x="640080" y="3922776"/>
            <a:ext cx="576072" cy="228600"/>
          </a:xfrm>
          <a:prstGeom prst="roundRect">
            <a:avLst>
              <a:gd name="adj" fmla="val 50000"/>
            </a:avLst>
          </a:prstGeom>
          <a:solidFill>
            <a:srgbClr val="FFFFFF"/>
          </a:solidFill>
          <a:ln/>
        </p:spPr>
      </p:sp>
      <p:sp>
        <p:nvSpPr>
          <p:cNvPr id="114" name="model"/>
          <p:cNvSpPr/>
          <p:nvPr/>
        </p:nvSpPr>
        <p:spPr>
          <a:xfrm>
            <a:off x="685800" y="3968496"/>
            <a:ext cx="137160" cy="137160"/>
          </a:xfrm>
          <a:prstGeom prst="ellipse">
            <a:avLst/>
          </a:prstGeom>
          <a:solidFill>
            <a:schemeClr val="accent1"/>
          </a:solidFill>
          <a:ln/>
        </p:spPr>
      </p:sp>
      <p:sp>
        <p:nvSpPr>
          <p:cNvPr id="115" name="model"/>
          <p:cNvSpPr/>
          <p:nvPr/>
        </p:nvSpPr>
        <p:spPr>
          <a:xfrm>
            <a:off x="859536" y="3968496"/>
            <a:ext cx="137160" cy="137160"/>
          </a:xfrm>
          <a:prstGeom prst="ellipse">
            <a:avLst/>
          </a:prstGeom>
          <a:solidFill>
            <a:schemeClr val="accent1"/>
          </a:solidFill>
          <a:ln/>
        </p:spPr>
      </p:sp>
      <p:sp>
        <p:nvSpPr>
          <p:cNvPr id="116" name="model"/>
          <p:cNvSpPr/>
          <p:nvPr/>
        </p:nvSpPr>
        <p:spPr>
          <a:xfrm>
            <a:off x="1033272" y="3968496"/>
            <a:ext cx="137160" cy="137160"/>
          </a:xfrm>
          <a:prstGeom prst="ellipse">
            <a:avLst/>
          </a:prstGeom>
          <a:solidFill>
            <a:schemeClr val="accent1"/>
          </a:solidFill>
          <a:ln/>
        </p:spPr>
      </p:sp>
      <p:sp>
        <p:nvSpPr>
          <p:cNvPr id="117" name="group"/>
          <p:cNvSpPr/>
          <p:nvPr/>
        </p:nvSpPr>
        <p:spPr>
          <a:xfrm>
            <a:off x="1307592" y="3922776"/>
            <a:ext cx="402336" cy="228600"/>
          </a:xfrm>
          <a:prstGeom prst="roundRect">
            <a:avLst>
              <a:gd name="adj" fmla="val 50000"/>
            </a:avLst>
          </a:prstGeom>
          <a:solidFill>
            <a:srgbClr val="FFFFFF"/>
          </a:solidFill>
          <a:ln/>
        </p:spPr>
      </p:sp>
      <p:sp>
        <p:nvSpPr>
          <p:cNvPr id="118" name="model"/>
          <p:cNvSpPr/>
          <p:nvPr/>
        </p:nvSpPr>
        <p:spPr>
          <a:xfrm>
            <a:off x="1353312" y="3968496"/>
            <a:ext cx="137160" cy="137160"/>
          </a:xfrm>
          <a:prstGeom prst="ellipse">
            <a:avLst/>
          </a:prstGeom>
          <a:solidFill>
            <a:schemeClr val="accent1"/>
          </a:solidFill>
          <a:ln/>
        </p:spPr>
      </p:sp>
      <p:sp>
        <p:nvSpPr>
          <p:cNvPr id="119" name="model"/>
          <p:cNvSpPr/>
          <p:nvPr/>
        </p:nvSpPr>
        <p:spPr>
          <a:xfrm>
            <a:off x="1527048" y="3968496"/>
            <a:ext cx="137160" cy="137160"/>
          </a:xfrm>
          <a:prstGeom prst="ellipse">
            <a:avLst/>
          </a:prstGeom>
          <a:solidFill>
            <a:schemeClr val="accent1"/>
          </a:solidFill>
          <a:ln/>
        </p:spPr>
      </p:sp>
      <p:sp>
        <p:nvSpPr>
          <p:cNvPr id="120" name="arrow"/>
          <p:cNvSpPr/>
          <p:nvPr/>
        </p:nvSpPr>
        <p:spPr>
          <a:xfrm>
            <a:off x="3611880" y="3794760"/>
            <a:ext cx="320040" cy="201168"/>
          </a:xfrm>
          <a:prstGeom prst="rightArrow">
            <a:avLst/>
          </a:prstGeom>
          <a:solidFill>
            <a:schemeClr val="accent4"/>
          </a:solidFill>
          <a:ln/>
        </p:spPr>
      </p:sp>
      <p:sp>
        <p:nvSpPr>
          <p:cNvPr id="121" name="Text 119"/>
          <p:cNvSpPr txBox="1"/>
          <p:nvPr/>
        </p:nvSpPr>
        <p:spPr>
          <a:xfrm>
            <a:off x="4160520" y="3630168"/>
            <a:ext cx="2377440" cy="256032"/>
          </a:xfrm>
          <a:prstGeom prst="rect">
            <a:avLst/>
          </a:prstGeom>
          <a:noFill/>
          <a:ln/>
        </p:spPr>
        <p:txBody>
          <a:bodyPr wrap="square" lIns="0" tIns="0" rIns="0" bIns="0" rtlCol="0" anchor="t"/>
          <a:lstStyle/>
          <a:p>
            <a:pPr marL="0" indent="0">
              <a:buNone/>
            </a:pPr>
            <a:r>
              <a:rPr lang="en-US" sz="1300" b="1" dirty="0">
                <a:solidFill>
                  <a:schemeClr val="tx1"/>
                </a:solidFill>
              </a:rPr>
              <a:t>4 – 2</a:t>
            </a:r>
            <a:endParaRPr lang="en-US" sz="1300" dirty="0"/>
          </a:p>
        </p:txBody>
      </p:sp>
      <p:sp>
        <p:nvSpPr>
          <p:cNvPr id="122" name="group"/>
          <p:cNvSpPr/>
          <p:nvPr/>
        </p:nvSpPr>
        <p:spPr>
          <a:xfrm>
            <a:off x="4160520" y="3922776"/>
            <a:ext cx="749808" cy="228600"/>
          </a:xfrm>
          <a:prstGeom prst="roundRect">
            <a:avLst>
              <a:gd name="adj" fmla="val 50000"/>
            </a:avLst>
          </a:prstGeom>
          <a:solidFill>
            <a:srgbClr val="FFFFFF"/>
          </a:solidFill>
          <a:ln/>
        </p:spPr>
      </p:sp>
      <p:sp>
        <p:nvSpPr>
          <p:cNvPr id="123" name="model"/>
          <p:cNvSpPr/>
          <p:nvPr/>
        </p:nvSpPr>
        <p:spPr>
          <a:xfrm>
            <a:off x="4206240" y="3968496"/>
            <a:ext cx="137160" cy="137160"/>
          </a:xfrm>
          <a:prstGeom prst="ellipse">
            <a:avLst/>
          </a:prstGeom>
          <a:solidFill>
            <a:schemeClr val="accent1"/>
          </a:solidFill>
          <a:ln/>
        </p:spPr>
      </p:sp>
      <p:sp>
        <p:nvSpPr>
          <p:cNvPr id="124" name="model"/>
          <p:cNvSpPr/>
          <p:nvPr/>
        </p:nvSpPr>
        <p:spPr>
          <a:xfrm>
            <a:off x="4379976" y="3968496"/>
            <a:ext cx="137160" cy="137160"/>
          </a:xfrm>
          <a:prstGeom prst="ellipse">
            <a:avLst/>
          </a:prstGeom>
          <a:solidFill>
            <a:schemeClr val="accent1"/>
          </a:solidFill>
          <a:ln/>
        </p:spPr>
      </p:sp>
      <p:sp>
        <p:nvSpPr>
          <p:cNvPr id="125" name="model"/>
          <p:cNvSpPr/>
          <p:nvPr/>
        </p:nvSpPr>
        <p:spPr>
          <a:xfrm>
            <a:off x="4553712" y="3968496"/>
            <a:ext cx="137160" cy="137160"/>
          </a:xfrm>
          <a:prstGeom prst="ellipse">
            <a:avLst/>
          </a:prstGeom>
          <a:solidFill>
            <a:schemeClr val="accent1"/>
          </a:solidFill>
          <a:ln/>
        </p:spPr>
      </p:sp>
      <p:sp>
        <p:nvSpPr>
          <p:cNvPr id="126" name="clinician"/>
          <p:cNvSpPr/>
          <p:nvPr/>
        </p:nvSpPr>
        <p:spPr>
          <a:xfrm>
            <a:off x="4727448" y="3968496"/>
            <a:ext cx="137160" cy="137160"/>
          </a:xfrm>
          <a:prstGeom prst="ellipse">
            <a:avLst/>
          </a:prstGeom>
          <a:solidFill>
            <a:schemeClr val="accent2"/>
          </a:solidFill>
          <a:ln/>
        </p:spPr>
      </p:sp>
      <p:sp>
        <p:nvSpPr>
          <p:cNvPr id="127" name="group"/>
          <p:cNvSpPr/>
          <p:nvPr/>
        </p:nvSpPr>
        <p:spPr>
          <a:xfrm>
            <a:off x="5001768" y="3922776"/>
            <a:ext cx="402336" cy="228600"/>
          </a:xfrm>
          <a:prstGeom prst="roundRect">
            <a:avLst>
              <a:gd name="adj" fmla="val 50000"/>
            </a:avLst>
          </a:prstGeom>
          <a:solidFill>
            <a:srgbClr val="FFFFFF"/>
          </a:solidFill>
          <a:ln/>
        </p:spPr>
      </p:sp>
      <p:sp>
        <p:nvSpPr>
          <p:cNvPr id="128" name="model"/>
          <p:cNvSpPr/>
          <p:nvPr/>
        </p:nvSpPr>
        <p:spPr>
          <a:xfrm>
            <a:off x="5047488" y="3968496"/>
            <a:ext cx="137160" cy="137160"/>
          </a:xfrm>
          <a:prstGeom prst="ellipse">
            <a:avLst/>
          </a:prstGeom>
          <a:solidFill>
            <a:schemeClr val="accent1"/>
          </a:solidFill>
          <a:ln/>
        </p:spPr>
      </p:sp>
      <p:sp>
        <p:nvSpPr>
          <p:cNvPr id="129" name="model"/>
          <p:cNvSpPr/>
          <p:nvPr/>
        </p:nvSpPr>
        <p:spPr>
          <a:xfrm>
            <a:off x="5221224" y="3968496"/>
            <a:ext cx="137160" cy="137160"/>
          </a:xfrm>
          <a:prstGeom prst="ellipse">
            <a:avLst/>
          </a:prstGeom>
          <a:solidFill>
            <a:schemeClr val="accent1"/>
          </a:solidFill>
          <a:ln/>
        </p:spPr>
      </p:sp>
      <p:sp>
        <p:nvSpPr>
          <p:cNvPr id="130" name="Text 128"/>
          <p:cNvSpPr txBox="1"/>
          <p:nvPr/>
        </p:nvSpPr>
        <p:spPr>
          <a:xfrm>
            <a:off x="6675120" y="3630168"/>
            <a:ext cx="2377440" cy="256032"/>
          </a:xfrm>
          <a:prstGeom prst="rect">
            <a:avLst/>
          </a:prstGeom>
          <a:noFill/>
          <a:ln/>
        </p:spPr>
        <p:txBody>
          <a:bodyPr wrap="square" lIns="0" tIns="0" rIns="0" bIns="0" rtlCol="0" anchor="t"/>
          <a:lstStyle/>
          <a:p>
            <a:pPr marL="0" indent="0">
              <a:buNone/>
            </a:pPr>
            <a:r>
              <a:rPr lang="en-US" sz="1300" b="1" dirty="0">
                <a:solidFill>
                  <a:schemeClr val="tx1"/>
                </a:solidFill>
              </a:rPr>
              <a:t>3 – 3</a:t>
            </a:r>
            <a:endParaRPr lang="en-US" sz="1300" dirty="0"/>
          </a:p>
        </p:txBody>
      </p:sp>
      <p:sp>
        <p:nvSpPr>
          <p:cNvPr id="131" name="group"/>
          <p:cNvSpPr/>
          <p:nvPr/>
        </p:nvSpPr>
        <p:spPr>
          <a:xfrm>
            <a:off x="6675120" y="3922776"/>
            <a:ext cx="576072" cy="228600"/>
          </a:xfrm>
          <a:prstGeom prst="roundRect">
            <a:avLst>
              <a:gd name="adj" fmla="val 50000"/>
            </a:avLst>
          </a:prstGeom>
          <a:solidFill>
            <a:srgbClr val="FFFFFF"/>
          </a:solidFill>
          <a:ln/>
        </p:spPr>
      </p:sp>
      <p:sp>
        <p:nvSpPr>
          <p:cNvPr id="132" name="model"/>
          <p:cNvSpPr/>
          <p:nvPr/>
        </p:nvSpPr>
        <p:spPr>
          <a:xfrm>
            <a:off x="6720840" y="3968496"/>
            <a:ext cx="137160" cy="137160"/>
          </a:xfrm>
          <a:prstGeom prst="ellipse">
            <a:avLst/>
          </a:prstGeom>
          <a:solidFill>
            <a:schemeClr val="accent1"/>
          </a:solidFill>
          <a:ln/>
        </p:spPr>
      </p:sp>
      <p:sp>
        <p:nvSpPr>
          <p:cNvPr id="133" name="model"/>
          <p:cNvSpPr/>
          <p:nvPr/>
        </p:nvSpPr>
        <p:spPr>
          <a:xfrm>
            <a:off x="6894576" y="3968496"/>
            <a:ext cx="137160" cy="137160"/>
          </a:xfrm>
          <a:prstGeom prst="ellipse">
            <a:avLst/>
          </a:prstGeom>
          <a:solidFill>
            <a:schemeClr val="accent1"/>
          </a:solidFill>
          <a:ln/>
        </p:spPr>
      </p:sp>
      <p:sp>
        <p:nvSpPr>
          <p:cNvPr id="134" name="model"/>
          <p:cNvSpPr/>
          <p:nvPr/>
        </p:nvSpPr>
        <p:spPr>
          <a:xfrm>
            <a:off x="7068312" y="3968496"/>
            <a:ext cx="137160" cy="137160"/>
          </a:xfrm>
          <a:prstGeom prst="ellipse">
            <a:avLst/>
          </a:prstGeom>
          <a:solidFill>
            <a:schemeClr val="accent1"/>
          </a:solidFill>
          <a:ln/>
        </p:spPr>
      </p:sp>
      <p:sp>
        <p:nvSpPr>
          <p:cNvPr id="135" name="group"/>
          <p:cNvSpPr/>
          <p:nvPr/>
        </p:nvSpPr>
        <p:spPr>
          <a:xfrm>
            <a:off x="7342632" y="3922776"/>
            <a:ext cx="576072" cy="228600"/>
          </a:xfrm>
          <a:prstGeom prst="roundRect">
            <a:avLst>
              <a:gd name="adj" fmla="val 50000"/>
            </a:avLst>
          </a:prstGeom>
          <a:solidFill>
            <a:srgbClr val="FFFFFF"/>
          </a:solidFill>
          <a:ln/>
        </p:spPr>
      </p:sp>
      <p:sp>
        <p:nvSpPr>
          <p:cNvPr id="136" name="model"/>
          <p:cNvSpPr/>
          <p:nvPr/>
        </p:nvSpPr>
        <p:spPr>
          <a:xfrm>
            <a:off x="7388352" y="3968496"/>
            <a:ext cx="137160" cy="137160"/>
          </a:xfrm>
          <a:prstGeom prst="ellipse">
            <a:avLst/>
          </a:prstGeom>
          <a:solidFill>
            <a:schemeClr val="accent1"/>
          </a:solidFill>
          <a:ln/>
        </p:spPr>
      </p:sp>
      <p:sp>
        <p:nvSpPr>
          <p:cNvPr id="137" name="model"/>
          <p:cNvSpPr/>
          <p:nvPr/>
        </p:nvSpPr>
        <p:spPr>
          <a:xfrm>
            <a:off x="7562088" y="3968496"/>
            <a:ext cx="137160" cy="137160"/>
          </a:xfrm>
          <a:prstGeom prst="ellipse">
            <a:avLst/>
          </a:prstGeom>
          <a:solidFill>
            <a:schemeClr val="accent1"/>
          </a:solidFill>
          <a:ln/>
        </p:spPr>
      </p:sp>
      <p:sp>
        <p:nvSpPr>
          <p:cNvPr id="138" name="clinician"/>
          <p:cNvSpPr/>
          <p:nvPr/>
        </p:nvSpPr>
        <p:spPr>
          <a:xfrm>
            <a:off x="7735824" y="3968496"/>
            <a:ext cx="137160" cy="137160"/>
          </a:xfrm>
          <a:prstGeom prst="ellipse">
            <a:avLst/>
          </a:prstGeom>
          <a:solidFill>
            <a:schemeClr val="accent2"/>
          </a:solidFill>
          <a:ln/>
        </p:spPr>
      </p:sp>
      <p:sp>
        <p:nvSpPr>
          <p:cNvPr id="139" name="Text 137"/>
          <p:cNvSpPr txBox="1"/>
          <p:nvPr/>
        </p:nvSpPr>
        <p:spPr>
          <a:xfrm>
            <a:off x="9189720" y="3630168"/>
            <a:ext cx="2377440" cy="256032"/>
          </a:xfrm>
          <a:prstGeom prst="rect">
            <a:avLst/>
          </a:prstGeom>
          <a:noFill/>
          <a:ln/>
        </p:spPr>
        <p:txBody>
          <a:bodyPr wrap="square" lIns="0" tIns="0" rIns="0" bIns="0" rtlCol="0" anchor="t"/>
          <a:lstStyle/>
          <a:p>
            <a:pPr marL="0" indent="0">
              <a:buNone/>
            </a:pPr>
            <a:r>
              <a:rPr lang="en-US" sz="1300" b="1" dirty="0">
                <a:solidFill>
                  <a:schemeClr val="tx1"/>
                </a:solidFill>
              </a:rPr>
              <a:t>3 – 2 – 1</a:t>
            </a:r>
            <a:endParaRPr lang="en-US" sz="1300" dirty="0"/>
          </a:p>
        </p:txBody>
      </p:sp>
      <p:sp>
        <p:nvSpPr>
          <p:cNvPr id="140" name="group"/>
          <p:cNvSpPr/>
          <p:nvPr/>
        </p:nvSpPr>
        <p:spPr>
          <a:xfrm>
            <a:off x="9189720" y="3922776"/>
            <a:ext cx="576072" cy="228600"/>
          </a:xfrm>
          <a:prstGeom prst="roundRect">
            <a:avLst>
              <a:gd name="adj" fmla="val 50000"/>
            </a:avLst>
          </a:prstGeom>
          <a:solidFill>
            <a:srgbClr val="FFFFFF"/>
          </a:solidFill>
          <a:ln/>
        </p:spPr>
      </p:sp>
      <p:sp>
        <p:nvSpPr>
          <p:cNvPr id="141" name="model"/>
          <p:cNvSpPr/>
          <p:nvPr/>
        </p:nvSpPr>
        <p:spPr>
          <a:xfrm>
            <a:off x="9235440" y="3968496"/>
            <a:ext cx="137160" cy="137160"/>
          </a:xfrm>
          <a:prstGeom prst="ellipse">
            <a:avLst/>
          </a:prstGeom>
          <a:solidFill>
            <a:schemeClr val="accent1"/>
          </a:solidFill>
          <a:ln/>
        </p:spPr>
      </p:sp>
      <p:sp>
        <p:nvSpPr>
          <p:cNvPr id="142" name="model"/>
          <p:cNvSpPr/>
          <p:nvPr/>
        </p:nvSpPr>
        <p:spPr>
          <a:xfrm>
            <a:off x="9409176" y="3968496"/>
            <a:ext cx="137160" cy="137160"/>
          </a:xfrm>
          <a:prstGeom prst="ellipse">
            <a:avLst/>
          </a:prstGeom>
          <a:solidFill>
            <a:schemeClr val="accent1"/>
          </a:solidFill>
          <a:ln/>
        </p:spPr>
      </p:sp>
      <p:sp>
        <p:nvSpPr>
          <p:cNvPr id="143" name="model"/>
          <p:cNvSpPr/>
          <p:nvPr/>
        </p:nvSpPr>
        <p:spPr>
          <a:xfrm>
            <a:off x="9582912" y="3968496"/>
            <a:ext cx="137160" cy="137160"/>
          </a:xfrm>
          <a:prstGeom prst="ellipse">
            <a:avLst/>
          </a:prstGeom>
          <a:solidFill>
            <a:schemeClr val="accent1"/>
          </a:solidFill>
          <a:ln/>
        </p:spPr>
      </p:sp>
      <p:sp>
        <p:nvSpPr>
          <p:cNvPr id="144" name="group"/>
          <p:cNvSpPr/>
          <p:nvPr/>
        </p:nvSpPr>
        <p:spPr>
          <a:xfrm>
            <a:off x="9857232" y="3922776"/>
            <a:ext cx="402336" cy="228600"/>
          </a:xfrm>
          <a:prstGeom prst="roundRect">
            <a:avLst>
              <a:gd name="adj" fmla="val 50000"/>
            </a:avLst>
          </a:prstGeom>
          <a:solidFill>
            <a:srgbClr val="FFFFFF"/>
          </a:solidFill>
          <a:ln/>
        </p:spPr>
      </p:sp>
      <p:sp>
        <p:nvSpPr>
          <p:cNvPr id="145" name="model"/>
          <p:cNvSpPr/>
          <p:nvPr/>
        </p:nvSpPr>
        <p:spPr>
          <a:xfrm>
            <a:off x="9902952" y="3968496"/>
            <a:ext cx="137160" cy="137160"/>
          </a:xfrm>
          <a:prstGeom prst="ellipse">
            <a:avLst/>
          </a:prstGeom>
          <a:solidFill>
            <a:schemeClr val="accent1"/>
          </a:solidFill>
          <a:ln/>
        </p:spPr>
      </p:sp>
      <p:sp>
        <p:nvSpPr>
          <p:cNvPr id="146" name="model"/>
          <p:cNvSpPr/>
          <p:nvPr/>
        </p:nvSpPr>
        <p:spPr>
          <a:xfrm>
            <a:off x="10076688" y="3968496"/>
            <a:ext cx="137160" cy="137160"/>
          </a:xfrm>
          <a:prstGeom prst="ellipse">
            <a:avLst/>
          </a:prstGeom>
          <a:solidFill>
            <a:schemeClr val="accent1"/>
          </a:solidFill>
          <a:ln/>
        </p:spPr>
      </p:sp>
      <p:sp>
        <p:nvSpPr>
          <p:cNvPr id="147" name="group"/>
          <p:cNvSpPr/>
          <p:nvPr/>
        </p:nvSpPr>
        <p:spPr>
          <a:xfrm>
            <a:off x="10351008" y="3922776"/>
            <a:ext cx="228600" cy="228600"/>
          </a:xfrm>
          <a:prstGeom prst="roundRect">
            <a:avLst>
              <a:gd name="adj" fmla="val 50000"/>
            </a:avLst>
          </a:prstGeom>
          <a:solidFill>
            <a:srgbClr val="FFFFFF"/>
          </a:solidFill>
          <a:ln/>
        </p:spPr>
      </p:sp>
      <p:sp>
        <p:nvSpPr>
          <p:cNvPr id="148" name="clinician"/>
          <p:cNvSpPr/>
          <p:nvPr/>
        </p:nvSpPr>
        <p:spPr>
          <a:xfrm>
            <a:off x="10396728" y="3968496"/>
            <a:ext cx="137160" cy="137160"/>
          </a:xfrm>
          <a:prstGeom prst="ellipse">
            <a:avLst/>
          </a:prstGeom>
          <a:solidFill>
            <a:schemeClr val="accent2"/>
          </a:solidFill>
          <a:ln/>
        </p:spPr>
      </p:sp>
      <p:sp>
        <p:nvSpPr>
          <p:cNvPr id="149" name="row"/>
          <p:cNvSpPr/>
          <p:nvPr/>
        </p:nvSpPr>
        <p:spPr>
          <a:xfrm>
            <a:off x="548640" y="4242816"/>
            <a:ext cx="11064240" cy="667512"/>
          </a:xfrm>
          <a:prstGeom prst="rect">
            <a:avLst/>
          </a:prstGeom>
          <a:solidFill>
            <a:schemeClr val="bg2"/>
          </a:solidFill>
          <a:ln/>
        </p:spPr>
      </p:sp>
      <p:sp>
        <p:nvSpPr>
          <p:cNvPr id="150" name="Text 148"/>
          <p:cNvSpPr txBox="1"/>
          <p:nvPr/>
        </p:nvSpPr>
        <p:spPr>
          <a:xfrm>
            <a:off x="640080" y="4297680"/>
            <a:ext cx="1737360" cy="256032"/>
          </a:xfrm>
          <a:prstGeom prst="rect">
            <a:avLst/>
          </a:prstGeom>
          <a:noFill/>
          <a:ln/>
        </p:spPr>
        <p:txBody>
          <a:bodyPr wrap="square" lIns="0" tIns="0" rIns="0" bIns="0" rtlCol="0" anchor="t"/>
          <a:lstStyle/>
          <a:p>
            <a:pPr marL="0" indent="0">
              <a:buNone/>
            </a:pPr>
            <a:r>
              <a:rPr lang="en-US" sz="1300" b="1" dirty="0">
                <a:solidFill>
                  <a:schemeClr val="tx2"/>
                </a:solidFill>
              </a:rPr>
              <a:t>2 – 2 – 1</a:t>
            </a:r>
            <a:endParaRPr lang="en-US" sz="1300" dirty="0"/>
          </a:p>
        </p:txBody>
      </p:sp>
      <p:sp>
        <p:nvSpPr>
          <p:cNvPr id="151" name="group"/>
          <p:cNvSpPr/>
          <p:nvPr/>
        </p:nvSpPr>
        <p:spPr>
          <a:xfrm>
            <a:off x="640080" y="4590288"/>
            <a:ext cx="402336" cy="228600"/>
          </a:xfrm>
          <a:prstGeom prst="roundRect">
            <a:avLst>
              <a:gd name="adj" fmla="val 50000"/>
            </a:avLst>
          </a:prstGeom>
          <a:solidFill>
            <a:srgbClr val="FFFFFF"/>
          </a:solidFill>
          <a:ln/>
        </p:spPr>
      </p:sp>
      <p:sp>
        <p:nvSpPr>
          <p:cNvPr id="152" name="model"/>
          <p:cNvSpPr/>
          <p:nvPr/>
        </p:nvSpPr>
        <p:spPr>
          <a:xfrm>
            <a:off x="685800" y="4636008"/>
            <a:ext cx="137160" cy="137160"/>
          </a:xfrm>
          <a:prstGeom prst="ellipse">
            <a:avLst/>
          </a:prstGeom>
          <a:solidFill>
            <a:schemeClr val="accent1"/>
          </a:solidFill>
          <a:ln/>
        </p:spPr>
      </p:sp>
      <p:sp>
        <p:nvSpPr>
          <p:cNvPr id="153" name="model"/>
          <p:cNvSpPr/>
          <p:nvPr/>
        </p:nvSpPr>
        <p:spPr>
          <a:xfrm>
            <a:off x="859536" y="4636008"/>
            <a:ext cx="137160" cy="137160"/>
          </a:xfrm>
          <a:prstGeom prst="ellipse">
            <a:avLst/>
          </a:prstGeom>
          <a:solidFill>
            <a:schemeClr val="accent1"/>
          </a:solidFill>
          <a:ln/>
        </p:spPr>
      </p:sp>
      <p:sp>
        <p:nvSpPr>
          <p:cNvPr id="154" name="group"/>
          <p:cNvSpPr/>
          <p:nvPr/>
        </p:nvSpPr>
        <p:spPr>
          <a:xfrm>
            <a:off x="1133856" y="4590288"/>
            <a:ext cx="402336" cy="228600"/>
          </a:xfrm>
          <a:prstGeom prst="roundRect">
            <a:avLst>
              <a:gd name="adj" fmla="val 50000"/>
            </a:avLst>
          </a:prstGeom>
          <a:solidFill>
            <a:srgbClr val="FFFFFF"/>
          </a:solidFill>
          <a:ln/>
        </p:spPr>
      </p:sp>
      <p:sp>
        <p:nvSpPr>
          <p:cNvPr id="155" name="model"/>
          <p:cNvSpPr/>
          <p:nvPr/>
        </p:nvSpPr>
        <p:spPr>
          <a:xfrm>
            <a:off x="1179576" y="4636008"/>
            <a:ext cx="137160" cy="137160"/>
          </a:xfrm>
          <a:prstGeom prst="ellipse">
            <a:avLst/>
          </a:prstGeom>
          <a:solidFill>
            <a:schemeClr val="accent1"/>
          </a:solidFill>
          <a:ln/>
        </p:spPr>
      </p:sp>
      <p:sp>
        <p:nvSpPr>
          <p:cNvPr id="156" name="model"/>
          <p:cNvSpPr/>
          <p:nvPr/>
        </p:nvSpPr>
        <p:spPr>
          <a:xfrm>
            <a:off x="1353312" y="4636008"/>
            <a:ext cx="137160" cy="137160"/>
          </a:xfrm>
          <a:prstGeom prst="ellipse">
            <a:avLst/>
          </a:prstGeom>
          <a:solidFill>
            <a:schemeClr val="accent1"/>
          </a:solidFill>
          <a:ln/>
        </p:spPr>
      </p:sp>
      <p:sp>
        <p:nvSpPr>
          <p:cNvPr id="157" name="group"/>
          <p:cNvSpPr/>
          <p:nvPr/>
        </p:nvSpPr>
        <p:spPr>
          <a:xfrm>
            <a:off x="1627632" y="4590288"/>
            <a:ext cx="228600" cy="228600"/>
          </a:xfrm>
          <a:prstGeom prst="roundRect">
            <a:avLst>
              <a:gd name="adj" fmla="val 50000"/>
            </a:avLst>
          </a:prstGeom>
          <a:solidFill>
            <a:srgbClr val="FFFFFF"/>
          </a:solidFill>
          <a:ln/>
        </p:spPr>
      </p:sp>
      <p:sp>
        <p:nvSpPr>
          <p:cNvPr id="158" name="model"/>
          <p:cNvSpPr/>
          <p:nvPr/>
        </p:nvSpPr>
        <p:spPr>
          <a:xfrm>
            <a:off x="1673352" y="4636008"/>
            <a:ext cx="137160" cy="137160"/>
          </a:xfrm>
          <a:prstGeom prst="ellipse">
            <a:avLst/>
          </a:prstGeom>
          <a:solidFill>
            <a:schemeClr val="accent1"/>
          </a:solidFill>
          <a:ln/>
        </p:spPr>
      </p:sp>
      <p:sp>
        <p:nvSpPr>
          <p:cNvPr id="159" name="arrow"/>
          <p:cNvSpPr/>
          <p:nvPr/>
        </p:nvSpPr>
        <p:spPr>
          <a:xfrm>
            <a:off x="3611880" y="4462272"/>
            <a:ext cx="320040" cy="201168"/>
          </a:xfrm>
          <a:prstGeom prst="rightArrow">
            <a:avLst/>
          </a:prstGeom>
          <a:solidFill>
            <a:schemeClr val="accent4"/>
          </a:solidFill>
          <a:ln/>
        </p:spPr>
      </p:sp>
      <p:sp>
        <p:nvSpPr>
          <p:cNvPr id="160" name="Text 158"/>
          <p:cNvSpPr txBox="1"/>
          <p:nvPr/>
        </p:nvSpPr>
        <p:spPr>
          <a:xfrm>
            <a:off x="4160520" y="4297680"/>
            <a:ext cx="2377440" cy="256032"/>
          </a:xfrm>
          <a:prstGeom prst="rect">
            <a:avLst/>
          </a:prstGeom>
          <a:noFill/>
          <a:ln/>
        </p:spPr>
        <p:txBody>
          <a:bodyPr wrap="square" lIns="0" tIns="0" rIns="0" bIns="0" rtlCol="0" anchor="t"/>
          <a:lstStyle/>
          <a:p>
            <a:pPr marL="0" indent="0">
              <a:buNone/>
            </a:pPr>
            <a:r>
              <a:rPr lang="en-US" sz="1300" b="1" dirty="0">
                <a:solidFill>
                  <a:schemeClr val="tx1"/>
                </a:solidFill>
              </a:rPr>
              <a:t>3 – 2 – 1</a:t>
            </a:r>
            <a:endParaRPr lang="en-US" sz="1300" dirty="0"/>
          </a:p>
        </p:txBody>
      </p:sp>
      <p:sp>
        <p:nvSpPr>
          <p:cNvPr id="161" name="group"/>
          <p:cNvSpPr/>
          <p:nvPr/>
        </p:nvSpPr>
        <p:spPr>
          <a:xfrm>
            <a:off x="4160520" y="4590288"/>
            <a:ext cx="576072" cy="228600"/>
          </a:xfrm>
          <a:prstGeom prst="roundRect">
            <a:avLst>
              <a:gd name="adj" fmla="val 50000"/>
            </a:avLst>
          </a:prstGeom>
          <a:solidFill>
            <a:srgbClr val="FFFFFF"/>
          </a:solidFill>
          <a:ln/>
        </p:spPr>
      </p:sp>
      <p:sp>
        <p:nvSpPr>
          <p:cNvPr id="162" name="model"/>
          <p:cNvSpPr/>
          <p:nvPr/>
        </p:nvSpPr>
        <p:spPr>
          <a:xfrm>
            <a:off x="4206240" y="4636008"/>
            <a:ext cx="137160" cy="137160"/>
          </a:xfrm>
          <a:prstGeom prst="ellipse">
            <a:avLst/>
          </a:prstGeom>
          <a:solidFill>
            <a:schemeClr val="accent1"/>
          </a:solidFill>
          <a:ln/>
        </p:spPr>
      </p:sp>
      <p:sp>
        <p:nvSpPr>
          <p:cNvPr id="163" name="model"/>
          <p:cNvSpPr/>
          <p:nvPr/>
        </p:nvSpPr>
        <p:spPr>
          <a:xfrm>
            <a:off x="4379976" y="4636008"/>
            <a:ext cx="137160" cy="137160"/>
          </a:xfrm>
          <a:prstGeom prst="ellipse">
            <a:avLst/>
          </a:prstGeom>
          <a:solidFill>
            <a:schemeClr val="accent1"/>
          </a:solidFill>
          <a:ln/>
        </p:spPr>
      </p:sp>
      <p:sp>
        <p:nvSpPr>
          <p:cNvPr id="164" name="clinician"/>
          <p:cNvSpPr/>
          <p:nvPr/>
        </p:nvSpPr>
        <p:spPr>
          <a:xfrm>
            <a:off x="4553712" y="4636008"/>
            <a:ext cx="137160" cy="137160"/>
          </a:xfrm>
          <a:prstGeom prst="ellipse">
            <a:avLst/>
          </a:prstGeom>
          <a:solidFill>
            <a:schemeClr val="accent2"/>
          </a:solidFill>
          <a:ln/>
        </p:spPr>
      </p:sp>
      <p:sp>
        <p:nvSpPr>
          <p:cNvPr id="165" name="group"/>
          <p:cNvSpPr/>
          <p:nvPr/>
        </p:nvSpPr>
        <p:spPr>
          <a:xfrm>
            <a:off x="4828032" y="4590288"/>
            <a:ext cx="402336" cy="228600"/>
          </a:xfrm>
          <a:prstGeom prst="roundRect">
            <a:avLst>
              <a:gd name="adj" fmla="val 50000"/>
            </a:avLst>
          </a:prstGeom>
          <a:solidFill>
            <a:srgbClr val="FFFFFF"/>
          </a:solidFill>
          <a:ln/>
        </p:spPr>
      </p:sp>
      <p:sp>
        <p:nvSpPr>
          <p:cNvPr id="166" name="model"/>
          <p:cNvSpPr/>
          <p:nvPr/>
        </p:nvSpPr>
        <p:spPr>
          <a:xfrm>
            <a:off x="4873752" y="4636008"/>
            <a:ext cx="137160" cy="137160"/>
          </a:xfrm>
          <a:prstGeom prst="ellipse">
            <a:avLst/>
          </a:prstGeom>
          <a:solidFill>
            <a:schemeClr val="accent1"/>
          </a:solidFill>
          <a:ln/>
        </p:spPr>
      </p:sp>
      <p:sp>
        <p:nvSpPr>
          <p:cNvPr id="167" name="model"/>
          <p:cNvSpPr/>
          <p:nvPr/>
        </p:nvSpPr>
        <p:spPr>
          <a:xfrm>
            <a:off x="5047488" y="4636008"/>
            <a:ext cx="137160" cy="137160"/>
          </a:xfrm>
          <a:prstGeom prst="ellipse">
            <a:avLst/>
          </a:prstGeom>
          <a:solidFill>
            <a:schemeClr val="accent1"/>
          </a:solidFill>
          <a:ln/>
        </p:spPr>
      </p:sp>
      <p:sp>
        <p:nvSpPr>
          <p:cNvPr id="168" name="group"/>
          <p:cNvSpPr/>
          <p:nvPr/>
        </p:nvSpPr>
        <p:spPr>
          <a:xfrm>
            <a:off x="5321808" y="4590288"/>
            <a:ext cx="228600" cy="228600"/>
          </a:xfrm>
          <a:prstGeom prst="roundRect">
            <a:avLst>
              <a:gd name="adj" fmla="val 50000"/>
            </a:avLst>
          </a:prstGeom>
          <a:solidFill>
            <a:srgbClr val="FFFFFF"/>
          </a:solidFill>
          <a:ln/>
        </p:spPr>
      </p:sp>
      <p:sp>
        <p:nvSpPr>
          <p:cNvPr id="169" name="model"/>
          <p:cNvSpPr/>
          <p:nvPr/>
        </p:nvSpPr>
        <p:spPr>
          <a:xfrm>
            <a:off x="5367528" y="4636008"/>
            <a:ext cx="137160" cy="137160"/>
          </a:xfrm>
          <a:prstGeom prst="ellipse">
            <a:avLst/>
          </a:prstGeom>
          <a:solidFill>
            <a:schemeClr val="accent1"/>
          </a:solidFill>
          <a:ln/>
        </p:spPr>
      </p:sp>
      <p:sp>
        <p:nvSpPr>
          <p:cNvPr id="170" name="Text 168"/>
          <p:cNvSpPr txBox="1"/>
          <p:nvPr/>
        </p:nvSpPr>
        <p:spPr>
          <a:xfrm>
            <a:off x="6675120" y="4297680"/>
            <a:ext cx="2377440" cy="256032"/>
          </a:xfrm>
          <a:prstGeom prst="rect">
            <a:avLst/>
          </a:prstGeom>
          <a:noFill/>
          <a:ln/>
        </p:spPr>
        <p:txBody>
          <a:bodyPr wrap="square" lIns="0" tIns="0" rIns="0" bIns="0" rtlCol="0" anchor="t"/>
          <a:lstStyle/>
          <a:p>
            <a:pPr marL="0" indent="0">
              <a:buNone/>
            </a:pPr>
            <a:r>
              <a:rPr lang="en-US" sz="1300" b="1" dirty="0">
                <a:solidFill>
                  <a:schemeClr val="tx1"/>
                </a:solidFill>
              </a:rPr>
              <a:t>2 – 2 – 2</a:t>
            </a:r>
            <a:endParaRPr lang="en-US" sz="1300" dirty="0"/>
          </a:p>
        </p:txBody>
      </p:sp>
      <p:sp>
        <p:nvSpPr>
          <p:cNvPr id="171" name="group"/>
          <p:cNvSpPr/>
          <p:nvPr/>
        </p:nvSpPr>
        <p:spPr>
          <a:xfrm>
            <a:off x="6675120" y="4590288"/>
            <a:ext cx="402336" cy="228600"/>
          </a:xfrm>
          <a:prstGeom prst="roundRect">
            <a:avLst>
              <a:gd name="adj" fmla="val 50000"/>
            </a:avLst>
          </a:prstGeom>
          <a:solidFill>
            <a:srgbClr val="FFFFFF"/>
          </a:solidFill>
          <a:ln/>
        </p:spPr>
      </p:sp>
      <p:sp>
        <p:nvSpPr>
          <p:cNvPr id="172" name="model"/>
          <p:cNvSpPr/>
          <p:nvPr/>
        </p:nvSpPr>
        <p:spPr>
          <a:xfrm>
            <a:off x="6720840" y="4636008"/>
            <a:ext cx="137160" cy="137160"/>
          </a:xfrm>
          <a:prstGeom prst="ellipse">
            <a:avLst/>
          </a:prstGeom>
          <a:solidFill>
            <a:schemeClr val="accent1"/>
          </a:solidFill>
          <a:ln/>
        </p:spPr>
      </p:sp>
      <p:sp>
        <p:nvSpPr>
          <p:cNvPr id="173" name="model"/>
          <p:cNvSpPr/>
          <p:nvPr/>
        </p:nvSpPr>
        <p:spPr>
          <a:xfrm>
            <a:off x="6894576" y="4636008"/>
            <a:ext cx="137160" cy="137160"/>
          </a:xfrm>
          <a:prstGeom prst="ellipse">
            <a:avLst/>
          </a:prstGeom>
          <a:solidFill>
            <a:schemeClr val="accent1"/>
          </a:solidFill>
          <a:ln/>
        </p:spPr>
      </p:sp>
      <p:sp>
        <p:nvSpPr>
          <p:cNvPr id="174" name="group"/>
          <p:cNvSpPr/>
          <p:nvPr/>
        </p:nvSpPr>
        <p:spPr>
          <a:xfrm>
            <a:off x="7168896" y="4590288"/>
            <a:ext cx="402336" cy="228600"/>
          </a:xfrm>
          <a:prstGeom prst="roundRect">
            <a:avLst>
              <a:gd name="adj" fmla="val 50000"/>
            </a:avLst>
          </a:prstGeom>
          <a:solidFill>
            <a:srgbClr val="FFFFFF"/>
          </a:solidFill>
          <a:ln/>
        </p:spPr>
      </p:sp>
      <p:sp>
        <p:nvSpPr>
          <p:cNvPr id="175" name="model"/>
          <p:cNvSpPr/>
          <p:nvPr/>
        </p:nvSpPr>
        <p:spPr>
          <a:xfrm>
            <a:off x="7214616" y="4636008"/>
            <a:ext cx="137160" cy="137160"/>
          </a:xfrm>
          <a:prstGeom prst="ellipse">
            <a:avLst/>
          </a:prstGeom>
          <a:solidFill>
            <a:schemeClr val="accent1"/>
          </a:solidFill>
          <a:ln/>
        </p:spPr>
      </p:sp>
      <p:sp>
        <p:nvSpPr>
          <p:cNvPr id="176" name="model"/>
          <p:cNvSpPr/>
          <p:nvPr/>
        </p:nvSpPr>
        <p:spPr>
          <a:xfrm>
            <a:off x="7388352" y="4636008"/>
            <a:ext cx="137160" cy="137160"/>
          </a:xfrm>
          <a:prstGeom prst="ellipse">
            <a:avLst/>
          </a:prstGeom>
          <a:solidFill>
            <a:schemeClr val="accent1"/>
          </a:solidFill>
          <a:ln/>
        </p:spPr>
      </p:sp>
      <p:sp>
        <p:nvSpPr>
          <p:cNvPr id="177" name="group"/>
          <p:cNvSpPr/>
          <p:nvPr/>
        </p:nvSpPr>
        <p:spPr>
          <a:xfrm>
            <a:off x="7662672" y="4590288"/>
            <a:ext cx="402336" cy="228600"/>
          </a:xfrm>
          <a:prstGeom prst="roundRect">
            <a:avLst>
              <a:gd name="adj" fmla="val 50000"/>
            </a:avLst>
          </a:prstGeom>
          <a:solidFill>
            <a:srgbClr val="FFFFFF"/>
          </a:solidFill>
          <a:ln/>
        </p:spPr>
      </p:sp>
      <p:sp>
        <p:nvSpPr>
          <p:cNvPr id="178" name="model"/>
          <p:cNvSpPr/>
          <p:nvPr/>
        </p:nvSpPr>
        <p:spPr>
          <a:xfrm>
            <a:off x="7708392" y="4636008"/>
            <a:ext cx="137160" cy="137160"/>
          </a:xfrm>
          <a:prstGeom prst="ellipse">
            <a:avLst/>
          </a:prstGeom>
          <a:solidFill>
            <a:schemeClr val="accent1"/>
          </a:solidFill>
          <a:ln/>
        </p:spPr>
      </p:sp>
      <p:sp>
        <p:nvSpPr>
          <p:cNvPr id="179" name="clinician"/>
          <p:cNvSpPr/>
          <p:nvPr/>
        </p:nvSpPr>
        <p:spPr>
          <a:xfrm>
            <a:off x="7882128" y="4636008"/>
            <a:ext cx="137160" cy="137160"/>
          </a:xfrm>
          <a:prstGeom prst="ellipse">
            <a:avLst/>
          </a:prstGeom>
          <a:solidFill>
            <a:schemeClr val="accent2"/>
          </a:solidFill>
          <a:ln/>
        </p:spPr>
      </p:sp>
      <p:sp>
        <p:nvSpPr>
          <p:cNvPr id="180" name="Text 178"/>
          <p:cNvSpPr txBox="1"/>
          <p:nvPr/>
        </p:nvSpPr>
        <p:spPr>
          <a:xfrm>
            <a:off x="9189720" y="4297680"/>
            <a:ext cx="2377440" cy="256032"/>
          </a:xfrm>
          <a:prstGeom prst="rect">
            <a:avLst/>
          </a:prstGeom>
          <a:noFill/>
          <a:ln/>
        </p:spPr>
        <p:txBody>
          <a:bodyPr wrap="square" lIns="0" tIns="0" rIns="0" bIns="0" rtlCol="0" anchor="t"/>
          <a:lstStyle/>
          <a:p>
            <a:pPr marL="0" indent="0">
              <a:buNone/>
            </a:pPr>
            <a:r>
              <a:rPr lang="en-US" sz="1300" b="1" dirty="0">
                <a:solidFill>
                  <a:schemeClr val="tx1"/>
                </a:solidFill>
              </a:rPr>
              <a:t>2 – 2 – 1 – 1</a:t>
            </a:r>
            <a:endParaRPr lang="en-US" sz="1300" dirty="0"/>
          </a:p>
        </p:txBody>
      </p:sp>
      <p:sp>
        <p:nvSpPr>
          <p:cNvPr id="181" name="group"/>
          <p:cNvSpPr/>
          <p:nvPr/>
        </p:nvSpPr>
        <p:spPr>
          <a:xfrm>
            <a:off x="9189720" y="4590288"/>
            <a:ext cx="402336" cy="228600"/>
          </a:xfrm>
          <a:prstGeom prst="roundRect">
            <a:avLst>
              <a:gd name="adj" fmla="val 50000"/>
            </a:avLst>
          </a:prstGeom>
          <a:solidFill>
            <a:srgbClr val="FFFFFF"/>
          </a:solidFill>
          <a:ln/>
        </p:spPr>
      </p:sp>
      <p:sp>
        <p:nvSpPr>
          <p:cNvPr id="182" name="model"/>
          <p:cNvSpPr/>
          <p:nvPr/>
        </p:nvSpPr>
        <p:spPr>
          <a:xfrm>
            <a:off x="9235440" y="4636008"/>
            <a:ext cx="137160" cy="137160"/>
          </a:xfrm>
          <a:prstGeom prst="ellipse">
            <a:avLst/>
          </a:prstGeom>
          <a:solidFill>
            <a:schemeClr val="accent1"/>
          </a:solidFill>
          <a:ln/>
        </p:spPr>
      </p:sp>
      <p:sp>
        <p:nvSpPr>
          <p:cNvPr id="183" name="model"/>
          <p:cNvSpPr/>
          <p:nvPr/>
        </p:nvSpPr>
        <p:spPr>
          <a:xfrm>
            <a:off x="9409176" y="4636008"/>
            <a:ext cx="137160" cy="137160"/>
          </a:xfrm>
          <a:prstGeom prst="ellipse">
            <a:avLst/>
          </a:prstGeom>
          <a:solidFill>
            <a:schemeClr val="accent1"/>
          </a:solidFill>
          <a:ln/>
        </p:spPr>
      </p:sp>
      <p:sp>
        <p:nvSpPr>
          <p:cNvPr id="184" name="group"/>
          <p:cNvSpPr/>
          <p:nvPr/>
        </p:nvSpPr>
        <p:spPr>
          <a:xfrm>
            <a:off x="9683496" y="4590288"/>
            <a:ext cx="402336" cy="228600"/>
          </a:xfrm>
          <a:prstGeom prst="roundRect">
            <a:avLst>
              <a:gd name="adj" fmla="val 50000"/>
            </a:avLst>
          </a:prstGeom>
          <a:solidFill>
            <a:srgbClr val="FFFFFF"/>
          </a:solidFill>
          <a:ln/>
        </p:spPr>
      </p:sp>
      <p:sp>
        <p:nvSpPr>
          <p:cNvPr id="185" name="model"/>
          <p:cNvSpPr/>
          <p:nvPr/>
        </p:nvSpPr>
        <p:spPr>
          <a:xfrm>
            <a:off x="9729216" y="4636008"/>
            <a:ext cx="137160" cy="137160"/>
          </a:xfrm>
          <a:prstGeom prst="ellipse">
            <a:avLst/>
          </a:prstGeom>
          <a:solidFill>
            <a:schemeClr val="accent1"/>
          </a:solidFill>
          <a:ln/>
        </p:spPr>
      </p:sp>
      <p:sp>
        <p:nvSpPr>
          <p:cNvPr id="186" name="model"/>
          <p:cNvSpPr/>
          <p:nvPr/>
        </p:nvSpPr>
        <p:spPr>
          <a:xfrm>
            <a:off x="9902952" y="4636008"/>
            <a:ext cx="137160" cy="137160"/>
          </a:xfrm>
          <a:prstGeom prst="ellipse">
            <a:avLst/>
          </a:prstGeom>
          <a:solidFill>
            <a:schemeClr val="accent1"/>
          </a:solidFill>
          <a:ln/>
        </p:spPr>
      </p:sp>
      <p:sp>
        <p:nvSpPr>
          <p:cNvPr id="187" name="group"/>
          <p:cNvSpPr/>
          <p:nvPr/>
        </p:nvSpPr>
        <p:spPr>
          <a:xfrm>
            <a:off x="10177272" y="4590288"/>
            <a:ext cx="228600" cy="228600"/>
          </a:xfrm>
          <a:prstGeom prst="roundRect">
            <a:avLst>
              <a:gd name="adj" fmla="val 50000"/>
            </a:avLst>
          </a:prstGeom>
          <a:solidFill>
            <a:srgbClr val="FFFFFF"/>
          </a:solidFill>
          <a:ln/>
        </p:spPr>
      </p:sp>
      <p:sp>
        <p:nvSpPr>
          <p:cNvPr id="188" name="model"/>
          <p:cNvSpPr/>
          <p:nvPr/>
        </p:nvSpPr>
        <p:spPr>
          <a:xfrm>
            <a:off x="10222992" y="4636008"/>
            <a:ext cx="137160" cy="137160"/>
          </a:xfrm>
          <a:prstGeom prst="ellipse">
            <a:avLst/>
          </a:prstGeom>
          <a:solidFill>
            <a:schemeClr val="accent1"/>
          </a:solidFill>
          <a:ln/>
        </p:spPr>
      </p:sp>
      <p:sp>
        <p:nvSpPr>
          <p:cNvPr id="189" name="group"/>
          <p:cNvSpPr/>
          <p:nvPr/>
        </p:nvSpPr>
        <p:spPr>
          <a:xfrm>
            <a:off x="10497312" y="4590288"/>
            <a:ext cx="228600" cy="228600"/>
          </a:xfrm>
          <a:prstGeom prst="roundRect">
            <a:avLst>
              <a:gd name="adj" fmla="val 50000"/>
            </a:avLst>
          </a:prstGeom>
          <a:solidFill>
            <a:srgbClr val="FFFFFF"/>
          </a:solidFill>
          <a:ln/>
        </p:spPr>
      </p:sp>
      <p:sp>
        <p:nvSpPr>
          <p:cNvPr id="190" name="clinician"/>
          <p:cNvSpPr/>
          <p:nvPr/>
        </p:nvSpPr>
        <p:spPr>
          <a:xfrm>
            <a:off x="10543032" y="4636008"/>
            <a:ext cx="137160" cy="137160"/>
          </a:xfrm>
          <a:prstGeom prst="ellipse">
            <a:avLst/>
          </a:prstGeom>
          <a:solidFill>
            <a:schemeClr val="accent2"/>
          </a:solidFill>
          <a:ln/>
        </p:spPr>
      </p:sp>
      <p:sp>
        <p:nvSpPr>
          <p:cNvPr id="191" name="Text 189"/>
          <p:cNvSpPr txBox="1"/>
          <p:nvPr/>
        </p:nvSpPr>
        <p:spPr>
          <a:xfrm>
            <a:off x="640080" y="4965192"/>
            <a:ext cx="1737360" cy="256032"/>
          </a:xfrm>
          <a:prstGeom prst="rect">
            <a:avLst/>
          </a:prstGeom>
          <a:noFill/>
          <a:ln/>
        </p:spPr>
        <p:txBody>
          <a:bodyPr wrap="square" lIns="0" tIns="0" rIns="0" bIns="0" rtlCol="0" anchor="t"/>
          <a:lstStyle/>
          <a:p>
            <a:pPr marL="0" indent="0">
              <a:buNone/>
            </a:pPr>
            <a:r>
              <a:rPr lang="en-US" sz="1300" b="1" dirty="0">
                <a:solidFill>
                  <a:schemeClr val="tx2"/>
                </a:solidFill>
              </a:rPr>
              <a:t>2 – 1 – 1 – 1</a:t>
            </a:r>
            <a:endParaRPr lang="en-US" sz="1300" dirty="0"/>
          </a:p>
        </p:txBody>
      </p:sp>
      <p:sp>
        <p:nvSpPr>
          <p:cNvPr id="192" name="group"/>
          <p:cNvSpPr/>
          <p:nvPr/>
        </p:nvSpPr>
        <p:spPr>
          <a:xfrm>
            <a:off x="640080" y="5257800"/>
            <a:ext cx="402336" cy="228600"/>
          </a:xfrm>
          <a:prstGeom prst="roundRect">
            <a:avLst>
              <a:gd name="adj" fmla="val 50000"/>
            </a:avLst>
          </a:prstGeom>
          <a:solidFill>
            <a:srgbClr val="FFFFFF"/>
          </a:solidFill>
          <a:ln/>
        </p:spPr>
      </p:sp>
      <p:sp>
        <p:nvSpPr>
          <p:cNvPr id="193" name="model"/>
          <p:cNvSpPr/>
          <p:nvPr/>
        </p:nvSpPr>
        <p:spPr>
          <a:xfrm>
            <a:off x="685800" y="5303520"/>
            <a:ext cx="137160" cy="137160"/>
          </a:xfrm>
          <a:prstGeom prst="ellipse">
            <a:avLst/>
          </a:prstGeom>
          <a:solidFill>
            <a:schemeClr val="accent1"/>
          </a:solidFill>
          <a:ln/>
        </p:spPr>
      </p:sp>
      <p:sp>
        <p:nvSpPr>
          <p:cNvPr id="194" name="model"/>
          <p:cNvSpPr/>
          <p:nvPr/>
        </p:nvSpPr>
        <p:spPr>
          <a:xfrm>
            <a:off x="859536" y="5303520"/>
            <a:ext cx="137160" cy="137160"/>
          </a:xfrm>
          <a:prstGeom prst="ellipse">
            <a:avLst/>
          </a:prstGeom>
          <a:solidFill>
            <a:schemeClr val="accent1"/>
          </a:solidFill>
          <a:ln/>
        </p:spPr>
      </p:sp>
      <p:sp>
        <p:nvSpPr>
          <p:cNvPr id="195" name="group"/>
          <p:cNvSpPr/>
          <p:nvPr/>
        </p:nvSpPr>
        <p:spPr>
          <a:xfrm>
            <a:off x="1133856" y="5257800"/>
            <a:ext cx="228600" cy="228600"/>
          </a:xfrm>
          <a:prstGeom prst="roundRect">
            <a:avLst>
              <a:gd name="adj" fmla="val 50000"/>
            </a:avLst>
          </a:prstGeom>
          <a:solidFill>
            <a:srgbClr val="FFFFFF"/>
          </a:solidFill>
          <a:ln/>
        </p:spPr>
      </p:sp>
      <p:sp>
        <p:nvSpPr>
          <p:cNvPr id="196" name="model"/>
          <p:cNvSpPr/>
          <p:nvPr/>
        </p:nvSpPr>
        <p:spPr>
          <a:xfrm>
            <a:off x="1179576" y="5303520"/>
            <a:ext cx="137160" cy="137160"/>
          </a:xfrm>
          <a:prstGeom prst="ellipse">
            <a:avLst/>
          </a:prstGeom>
          <a:solidFill>
            <a:schemeClr val="accent1"/>
          </a:solidFill>
          <a:ln/>
        </p:spPr>
      </p:sp>
      <p:sp>
        <p:nvSpPr>
          <p:cNvPr id="197" name="group"/>
          <p:cNvSpPr/>
          <p:nvPr/>
        </p:nvSpPr>
        <p:spPr>
          <a:xfrm>
            <a:off x="1453896" y="5257800"/>
            <a:ext cx="228600" cy="228600"/>
          </a:xfrm>
          <a:prstGeom prst="roundRect">
            <a:avLst>
              <a:gd name="adj" fmla="val 50000"/>
            </a:avLst>
          </a:prstGeom>
          <a:solidFill>
            <a:srgbClr val="FFFFFF"/>
          </a:solidFill>
          <a:ln/>
        </p:spPr>
      </p:sp>
      <p:sp>
        <p:nvSpPr>
          <p:cNvPr id="198" name="model"/>
          <p:cNvSpPr/>
          <p:nvPr/>
        </p:nvSpPr>
        <p:spPr>
          <a:xfrm>
            <a:off x="1499616" y="5303520"/>
            <a:ext cx="137160" cy="137160"/>
          </a:xfrm>
          <a:prstGeom prst="ellipse">
            <a:avLst/>
          </a:prstGeom>
          <a:solidFill>
            <a:schemeClr val="accent1"/>
          </a:solidFill>
          <a:ln/>
        </p:spPr>
      </p:sp>
      <p:sp>
        <p:nvSpPr>
          <p:cNvPr id="199" name="group"/>
          <p:cNvSpPr/>
          <p:nvPr/>
        </p:nvSpPr>
        <p:spPr>
          <a:xfrm>
            <a:off x="1773936" y="5257800"/>
            <a:ext cx="228600" cy="228600"/>
          </a:xfrm>
          <a:prstGeom prst="roundRect">
            <a:avLst>
              <a:gd name="adj" fmla="val 50000"/>
            </a:avLst>
          </a:prstGeom>
          <a:solidFill>
            <a:srgbClr val="FFFFFF"/>
          </a:solidFill>
          <a:ln/>
        </p:spPr>
      </p:sp>
      <p:sp>
        <p:nvSpPr>
          <p:cNvPr id="200" name="model"/>
          <p:cNvSpPr/>
          <p:nvPr/>
        </p:nvSpPr>
        <p:spPr>
          <a:xfrm>
            <a:off x="1819656" y="5303520"/>
            <a:ext cx="137160" cy="137160"/>
          </a:xfrm>
          <a:prstGeom prst="ellipse">
            <a:avLst/>
          </a:prstGeom>
          <a:solidFill>
            <a:schemeClr val="accent1"/>
          </a:solidFill>
          <a:ln/>
        </p:spPr>
      </p:sp>
      <p:sp>
        <p:nvSpPr>
          <p:cNvPr id="201" name="arrow"/>
          <p:cNvSpPr/>
          <p:nvPr/>
        </p:nvSpPr>
        <p:spPr>
          <a:xfrm>
            <a:off x="3611880" y="5129784"/>
            <a:ext cx="320040" cy="201168"/>
          </a:xfrm>
          <a:prstGeom prst="rightArrow">
            <a:avLst/>
          </a:prstGeom>
          <a:solidFill>
            <a:schemeClr val="accent4"/>
          </a:solidFill>
          <a:ln/>
        </p:spPr>
      </p:sp>
      <p:sp>
        <p:nvSpPr>
          <p:cNvPr id="202" name="Text 200"/>
          <p:cNvSpPr txBox="1"/>
          <p:nvPr/>
        </p:nvSpPr>
        <p:spPr>
          <a:xfrm>
            <a:off x="4160520" y="4965192"/>
            <a:ext cx="2377440" cy="256032"/>
          </a:xfrm>
          <a:prstGeom prst="rect">
            <a:avLst/>
          </a:prstGeom>
          <a:noFill/>
          <a:ln/>
        </p:spPr>
        <p:txBody>
          <a:bodyPr wrap="square" lIns="0" tIns="0" rIns="0" bIns="0" rtlCol="0" anchor="t"/>
          <a:lstStyle/>
          <a:p>
            <a:pPr marL="0" indent="0">
              <a:buNone/>
            </a:pPr>
            <a:r>
              <a:rPr lang="en-US" sz="1300" b="1" dirty="0">
                <a:solidFill>
                  <a:schemeClr val="tx1"/>
                </a:solidFill>
              </a:rPr>
              <a:t>3 – 1 – 1 – 1</a:t>
            </a:r>
            <a:endParaRPr lang="en-US" sz="1300" dirty="0"/>
          </a:p>
        </p:txBody>
      </p:sp>
      <p:sp>
        <p:nvSpPr>
          <p:cNvPr id="203" name="group"/>
          <p:cNvSpPr/>
          <p:nvPr/>
        </p:nvSpPr>
        <p:spPr>
          <a:xfrm>
            <a:off x="4160520" y="5257800"/>
            <a:ext cx="576072" cy="228600"/>
          </a:xfrm>
          <a:prstGeom prst="roundRect">
            <a:avLst>
              <a:gd name="adj" fmla="val 50000"/>
            </a:avLst>
          </a:prstGeom>
          <a:solidFill>
            <a:srgbClr val="FFFFFF"/>
          </a:solidFill>
          <a:ln/>
        </p:spPr>
      </p:sp>
      <p:sp>
        <p:nvSpPr>
          <p:cNvPr id="204" name="model"/>
          <p:cNvSpPr/>
          <p:nvPr/>
        </p:nvSpPr>
        <p:spPr>
          <a:xfrm>
            <a:off x="4206240" y="5303520"/>
            <a:ext cx="137160" cy="137160"/>
          </a:xfrm>
          <a:prstGeom prst="ellipse">
            <a:avLst/>
          </a:prstGeom>
          <a:solidFill>
            <a:schemeClr val="accent1"/>
          </a:solidFill>
          <a:ln/>
        </p:spPr>
      </p:sp>
      <p:sp>
        <p:nvSpPr>
          <p:cNvPr id="205" name="model"/>
          <p:cNvSpPr/>
          <p:nvPr/>
        </p:nvSpPr>
        <p:spPr>
          <a:xfrm>
            <a:off x="4379976" y="5303520"/>
            <a:ext cx="137160" cy="137160"/>
          </a:xfrm>
          <a:prstGeom prst="ellipse">
            <a:avLst/>
          </a:prstGeom>
          <a:solidFill>
            <a:schemeClr val="accent1"/>
          </a:solidFill>
          <a:ln/>
        </p:spPr>
      </p:sp>
      <p:sp>
        <p:nvSpPr>
          <p:cNvPr id="206" name="clinician"/>
          <p:cNvSpPr/>
          <p:nvPr/>
        </p:nvSpPr>
        <p:spPr>
          <a:xfrm>
            <a:off x="4553712" y="5303520"/>
            <a:ext cx="137160" cy="137160"/>
          </a:xfrm>
          <a:prstGeom prst="ellipse">
            <a:avLst/>
          </a:prstGeom>
          <a:solidFill>
            <a:schemeClr val="accent2"/>
          </a:solidFill>
          <a:ln/>
        </p:spPr>
      </p:sp>
      <p:sp>
        <p:nvSpPr>
          <p:cNvPr id="207" name="group"/>
          <p:cNvSpPr/>
          <p:nvPr/>
        </p:nvSpPr>
        <p:spPr>
          <a:xfrm>
            <a:off x="4828032" y="5257800"/>
            <a:ext cx="228600" cy="228600"/>
          </a:xfrm>
          <a:prstGeom prst="roundRect">
            <a:avLst>
              <a:gd name="adj" fmla="val 50000"/>
            </a:avLst>
          </a:prstGeom>
          <a:solidFill>
            <a:srgbClr val="FFFFFF"/>
          </a:solidFill>
          <a:ln/>
        </p:spPr>
      </p:sp>
      <p:sp>
        <p:nvSpPr>
          <p:cNvPr id="208" name="model"/>
          <p:cNvSpPr/>
          <p:nvPr/>
        </p:nvSpPr>
        <p:spPr>
          <a:xfrm>
            <a:off x="4873752" y="5303520"/>
            <a:ext cx="137160" cy="137160"/>
          </a:xfrm>
          <a:prstGeom prst="ellipse">
            <a:avLst/>
          </a:prstGeom>
          <a:solidFill>
            <a:schemeClr val="accent1"/>
          </a:solidFill>
          <a:ln/>
        </p:spPr>
      </p:sp>
      <p:sp>
        <p:nvSpPr>
          <p:cNvPr id="209" name="group"/>
          <p:cNvSpPr/>
          <p:nvPr/>
        </p:nvSpPr>
        <p:spPr>
          <a:xfrm>
            <a:off x="5148072" y="5257800"/>
            <a:ext cx="228600" cy="228600"/>
          </a:xfrm>
          <a:prstGeom prst="roundRect">
            <a:avLst>
              <a:gd name="adj" fmla="val 50000"/>
            </a:avLst>
          </a:prstGeom>
          <a:solidFill>
            <a:srgbClr val="FFFFFF"/>
          </a:solidFill>
          <a:ln/>
        </p:spPr>
      </p:sp>
      <p:sp>
        <p:nvSpPr>
          <p:cNvPr id="210" name="model"/>
          <p:cNvSpPr/>
          <p:nvPr/>
        </p:nvSpPr>
        <p:spPr>
          <a:xfrm>
            <a:off x="5193792" y="5303520"/>
            <a:ext cx="137160" cy="137160"/>
          </a:xfrm>
          <a:prstGeom prst="ellipse">
            <a:avLst/>
          </a:prstGeom>
          <a:solidFill>
            <a:schemeClr val="accent1"/>
          </a:solidFill>
          <a:ln/>
        </p:spPr>
      </p:sp>
      <p:sp>
        <p:nvSpPr>
          <p:cNvPr id="211" name="group"/>
          <p:cNvSpPr/>
          <p:nvPr/>
        </p:nvSpPr>
        <p:spPr>
          <a:xfrm>
            <a:off x="5468112" y="5257800"/>
            <a:ext cx="228600" cy="228600"/>
          </a:xfrm>
          <a:prstGeom prst="roundRect">
            <a:avLst>
              <a:gd name="adj" fmla="val 50000"/>
            </a:avLst>
          </a:prstGeom>
          <a:solidFill>
            <a:srgbClr val="FFFFFF"/>
          </a:solidFill>
          <a:ln/>
        </p:spPr>
      </p:sp>
      <p:sp>
        <p:nvSpPr>
          <p:cNvPr id="212" name="model"/>
          <p:cNvSpPr/>
          <p:nvPr/>
        </p:nvSpPr>
        <p:spPr>
          <a:xfrm>
            <a:off x="5513832" y="5303520"/>
            <a:ext cx="137160" cy="137160"/>
          </a:xfrm>
          <a:prstGeom prst="ellipse">
            <a:avLst/>
          </a:prstGeom>
          <a:solidFill>
            <a:schemeClr val="accent1"/>
          </a:solidFill>
          <a:ln/>
        </p:spPr>
      </p:sp>
      <p:sp>
        <p:nvSpPr>
          <p:cNvPr id="213" name="Text 211"/>
          <p:cNvSpPr txBox="1"/>
          <p:nvPr/>
        </p:nvSpPr>
        <p:spPr>
          <a:xfrm>
            <a:off x="6675120" y="4965192"/>
            <a:ext cx="2377440" cy="256032"/>
          </a:xfrm>
          <a:prstGeom prst="rect">
            <a:avLst/>
          </a:prstGeom>
          <a:noFill/>
          <a:ln/>
        </p:spPr>
        <p:txBody>
          <a:bodyPr wrap="square" lIns="0" tIns="0" rIns="0" bIns="0" rtlCol="0" anchor="t"/>
          <a:lstStyle/>
          <a:p>
            <a:pPr marL="0" indent="0">
              <a:buNone/>
            </a:pPr>
            <a:r>
              <a:rPr lang="en-US" sz="1300" b="1" dirty="0">
                <a:solidFill>
                  <a:schemeClr val="tx1"/>
                </a:solidFill>
              </a:rPr>
              <a:t>2 – 2 – 1 – 1</a:t>
            </a:r>
            <a:endParaRPr lang="en-US" sz="1300" dirty="0"/>
          </a:p>
        </p:txBody>
      </p:sp>
      <p:sp>
        <p:nvSpPr>
          <p:cNvPr id="214" name="group"/>
          <p:cNvSpPr/>
          <p:nvPr/>
        </p:nvSpPr>
        <p:spPr>
          <a:xfrm>
            <a:off x="6675120" y="5257800"/>
            <a:ext cx="402336" cy="228600"/>
          </a:xfrm>
          <a:prstGeom prst="roundRect">
            <a:avLst>
              <a:gd name="adj" fmla="val 50000"/>
            </a:avLst>
          </a:prstGeom>
          <a:solidFill>
            <a:srgbClr val="FFFFFF"/>
          </a:solidFill>
          <a:ln/>
        </p:spPr>
      </p:sp>
      <p:sp>
        <p:nvSpPr>
          <p:cNvPr id="215" name="model"/>
          <p:cNvSpPr/>
          <p:nvPr/>
        </p:nvSpPr>
        <p:spPr>
          <a:xfrm>
            <a:off x="6720840" y="5303520"/>
            <a:ext cx="137160" cy="137160"/>
          </a:xfrm>
          <a:prstGeom prst="ellipse">
            <a:avLst/>
          </a:prstGeom>
          <a:solidFill>
            <a:schemeClr val="accent1"/>
          </a:solidFill>
          <a:ln/>
        </p:spPr>
      </p:sp>
      <p:sp>
        <p:nvSpPr>
          <p:cNvPr id="216" name="model"/>
          <p:cNvSpPr/>
          <p:nvPr/>
        </p:nvSpPr>
        <p:spPr>
          <a:xfrm>
            <a:off x="6894576" y="5303520"/>
            <a:ext cx="137160" cy="137160"/>
          </a:xfrm>
          <a:prstGeom prst="ellipse">
            <a:avLst/>
          </a:prstGeom>
          <a:solidFill>
            <a:schemeClr val="accent1"/>
          </a:solidFill>
          <a:ln/>
        </p:spPr>
      </p:sp>
      <p:sp>
        <p:nvSpPr>
          <p:cNvPr id="217" name="group"/>
          <p:cNvSpPr/>
          <p:nvPr/>
        </p:nvSpPr>
        <p:spPr>
          <a:xfrm>
            <a:off x="7168896" y="5257800"/>
            <a:ext cx="402336" cy="228600"/>
          </a:xfrm>
          <a:prstGeom prst="roundRect">
            <a:avLst>
              <a:gd name="adj" fmla="val 50000"/>
            </a:avLst>
          </a:prstGeom>
          <a:solidFill>
            <a:srgbClr val="FFFFFF"/>
          </a:solidFill>
          <a:ln/>
        </p:spPr>
      </p:sp>
      <p:sp>
        <p:nvSpPr>
          <p:cNvPr id="218" name="model"/>
          <p:cNvSpPr/>
          <p:nvPr/>
        </p:nvSpPr>
        <p:spPr>
          <a:xfrm>
            <a:off x="7214616" y="5303520"/>
            <a:ext cx="137160" cy="137160"/>
          </a:xfrm>
          <a:prstGeom prst="ellipse">
            <a:avLst/>
          </a:prstGeom>
          <a:solidFill>
            <a:schemeClr val="accent1"/>
          </a:solidFill>
          <a:ln/>
        </p:spPr>
      </p:sp>
      <p:sp>
        <p:nvSpPr>
          <p:cNvPr id="219" name="clinician"/>
          <p:cNvSpPr/>
          <p:nvPr/>
        </p:nvSpPr>
        <p:spPr>
          <a:xfrm>
            <a:off x="7388352" y="5303520"/>
            <a:ext cx="137160" cy="137160"/>
          </a:xfrm>
          <a:prstGeom prst="ellipse">
            <a:avLst/>
          </a:prstGeom>
          <a:solidFill>
            <a:schemeClr val="accent2"/>
          </a:solidFill>
          <a:ln/>
        </p:spPr>
      </p:sp>
      <p:sp>
        <p:nvSpPr>
          <p:cNvPr id="220" name="group"/>
          <p:cNvSpPr/>
          <p:nvPr/>
        </p:nvSpPr>
        <p:spPr>
          <a:xfrm>
            <a:off x="7662672" y="5257800"/>
            <a:ext cx="228600" cy="228600"/>
          </a:xfrm>
          <a:prstGeom prst="roundRect">
            <a:avLst>
              <a:gd name="adj" fmla="val 50000"/>
            </a:avLst>
          </a:prstGeom>
          <a:solidFill>
            <a:srgbClr val="FFFFFF"/>
          </a:solidFill>
          <a:ln/>
        </p:spPr>
      </p:sp>
      <p:sp>
        <p:nvSpPr>
          <p:cNvPr id="221" name="model"/>
          <p:cNvSpPr/>
          <p:nvPr/>
        </p:nvSpPr>
        <p:spPr>
          <a:xfrm>
            <a:off x="7708392" y="5303520"/>
            <a:ext cx="137160" cy="137160"/>
          </a:xfrm>
          <a:prstGeom prst="ellipse">
            <a:avLst/>
          </a:prstGeom>
          <a:solidFill>
            <a:schemeClr val="accent1"/>
          </a:solidFill>
          <a:ln/>
        </p:spPr>
      </p:sp>
      <p:sp>
        <p:nvSpPr>
          <p:cNvPr id="222" name="group"/>
          <p:cNvSpPr/>
          <p:nvPr/>
        </p:nvSpPr>
        <p:spPr>
          <a:xfrm>
            <a:off x="7982712" y="5257800"/>
            <a:ext cx="228600" cy="228600"/>
          </a:xfrm>
          <a:prstGeom prst="roundRect">
            <a:avLst>
              <a:gd name="adj" fmla="val 50000"/>
            </a:avLst>
          </a:prstGeom>
          <a:solidFill>
            <a:srgbClr val="FFFFFF"/>
          </a:solidFill>
          <a:ln/>
        </p:spPr>
      </p:sp>
      <p:sp>
        <p:nvSpPr>
          <p:cNvPr id="223" name="model"/>
          <p:cNvSpPr/>
          <p:nvPr/>
        </p:nvSpPr>
        <p:spPr>
          <a:xfrm>
            <a:off x="8028432" y="5303520"/>
            <a:ext cx="137160" cy="137160"/>
          </a:xfrm>
          <a:prstGeom prst="ellipse">
            <a:avLst/>
          </a:prstGeom>
          <a:solidFill>
            <a:schemeClr val="accent1"/>
          </a:solidFill>
          <a:ln/>
        </p:spPr>
      </p:sp>
      <p:sp>
        <p:nvSpPr>
          <p:cNvPr id="224" name="Text 222"/>
          <p:cNvSpPr txBox="1"/>
          <p:nvPr/>
        </p:nvSpPr>
        <p:spPr>
          <a:xfrm>
            <a:off x="9189720" y="4965192"/>
            <a:ext cx="2377440" cy="256032"/>
          </a:xfrm>
          <a:prstGeom prst="rect">
            <a:avLst/>
          </a:prstGeom>
          <a:noFill/>
          <a:ln/>
        </p:spPr>
        <p:txBody>
          <a:bodyPr wrap="square" lIns="0" tIns="0" rIns="0" bIns="0" rtlCol="0" anchor="t"/>
          <a:lstStyle/>
          <a:p>
            <a:pPr marL="0" indent="0">
              <a:buNone/>
            </a:pPr>
            <a:r>
              <a:rPr lang="en-US" sz="1300" b="1" dirty="0">
                <a:solidFill>
                  <a:schemeClr val="tx1"/>
                </a:solidFill>
              </a:rPr>
              <a:t>2 – 1 – 1 – 1 – 1</a:t>
            </a:r>
            <a:endParaRPr lang="en-US" sz="1300" dirty="0"/>
          </a:p>
        </p:txBody>
      </p:sp>
      <p:sp>
        <p:nvSpPr>
          <p:cNvPr id="225" name="group"/>
          <p:cNvSpPr/>
          <p:nvPr/>
        </p:nvSpPr>
        <p:spPr>
          <a:xfrm>
            <a:off x="9189720" y="5257800"/>
            <a:ext cx="402336" cy="228600"/>
          </a:xfrm>
          <a:prstGeom prst="roundRect">
            <a:avLst>
              <a:gd name="adj" fmla="val 50000"/>
            </a:avLst>
          </a:prstGeom>
          <a:solidFill>
            <a:srgbClr val="FFFFFF"/>
          </a:solidFill>
          <a:ln/>
        </p:spPr>
      </p:sp>
      <p:sp>
        <p:nvSpPr>
          <p:cNvPr id="226" name="model"/>
          <p:cNvSpPr/>
          <p:nvPr/>
        </p:nvSpPr>
        <p:spPr>
          <a:xfrm>
            <a:off x="9235440" y="5303520"/>
            <a:ext cx="137160" cy="137160"/>
          </a:xfrm>
          <a:prstGeom prst="ellipse">
            <a:avLst/>
          </a:prstGeom>
          <a:solidFill>
            <a:schemeClr val="accent1"/>
          </a:solidFill>
          <a:ln/>
        </p:spPr>
      </p:sp>
      <p:sp>
        <p:nvSpPr>
          <p:cNvPr id="227" name="model"/>
          <p:cNvSpPr/>
          <p:nvPr/>
        </p:nvSpPr>
        <p:spPr>
          <a:xfrm>
            <a:off x="9409176" y="5303520"/>
            <a:ext cx="137160" cy="137160"/>
          </a:xfrm>
          <a:prstGeom prst="ellipse">
            <a:avLst/>
          </a:prstGeom>
          <a:solidFill>
            <a:schemeClr val="accent1"/>
          </a:solidFill>
          <a:ln/>
        </p:spPr>
      </p:sp>
      <p:sp>
        <p:nvSpPr>
          <p:cNvPr id="228" name="group"/>
          <p:cNvSpPr/>
          <p:nvPr/>
        </p:nvSpPr>
        <p:spPr>
          <a:xfrm>
            <a:off x="9683496" y="5257800"/>
            <a:ext cx="228600" cy="228600"/>
          </a:xfrm>
          <a:prstGeom prst="roundRect">
            <a:avLst>
              <a:gd name="adj" fmla="val 50000"/>
            </a:avLst>
          </a:prstGeom>
          <a:solidFill>
            <a:srgbClr val="FFFFFF"/>
          </a:solidFill>
          <a:ln/>
        </p:spPr>
      </p:sp>
      <p:sp>
        <p:nvSpPr>
          <p:cNvPr id="229" name="model"/>
          <p:cNvSpPr/>
          <p:nvPr/>
        </p:nvSpPr>
        <p:spPr>
          <a:xfrm>
            <a:off x="9729216" y="5303520"/>
            <a:ext cx="137160" cy="137160"/>
          </a:xfrm>
          <a:prstGeom prst="ellipse">
            <a:avLst/>
          </a:prstGeom>
          <a:solidFill>
            <a:schemeClr val="accent1"/>
          </a:solidFill>
          <a:ln/>
        </p:spPr>
      </p:sp>
      <p:sp>
        <p:nvSpPr>
          <p:cNvPr id="230" name="group"/>
          <p:cNvSpPr/>
          <p:nvPr/>
        </p:nvSpPr>
        <p:spPr>
          <a:xfrm>
            <a:off x="10003536" y="5257800"/>
            <a:ext cx="228600" cy="228600"/>
          </a:xfrm>
          <a:prstGeom prst="roundRect">
            <a:avLst>
              <a:gd name="adj" fmla="val 50000"/>
            </a:avLst>
          </a:prstGeom>
          <a:solidFill>
            <a:srgbClr val="FFFFFF"/>
          </a:solidFill>
          <a:ln/>
        </p:spPr>
      </p:sp>
      <p:sp>
        <p:nvSpPr>
          <p:cNvPr id="231" name="model"/>
          <p:cNvSpPr/>
          <p:nvPr/>
        </p:nvSpPr>
        <p:spPr>
          <a:xfrm>
            <a:off x="10049256" y="5303520"/>
            <a:ext cx="137160" cy="137160"/>
          </a:xfrm>
          <a:prstGeom prst="ellipse">
            <a:avLst/>
          </a:prstGeom>
          <a:solidFill>
            <a:schemeClr val="accent1"/>
          </a:solidFill>
          <a:ln/>
        </p:spPr>
      </p:sp>
      <p:sp>
        <p:nvSpPr>
          <p:cNvPr id="232" name="group"/>
          <p:cNvSpPr/>
          <p:nvPr/>
        </p:nvSpPr>
        <p:spPr>
          <a:xfrm>
            <a:off x="10323576" y="5257800"/>
            <a:ext cx="228600" cy="228600"/>
          </a:xfrm>
          <a:prstGeom prst="roundRect">
            <a:avLst>
              <a:gd name="adj" fmla="val 50000"/>
            </a:avLst>
          </a:prstGeom>
          <a:solidFill>
            <a:srgbClr val="FFFFFF"/>
          </a:solidFill>
          <a:ln/>
        </p:spPr>
      </p:sp>
      <p:sp>
        <p:nvSpPr>
          <p:cNvPr id="233" name="model"/>
          <p:cNvSpPr/>
          <p:nvPr/>
        </p:nvSpPr>
        <p:spPr>
          <a:xfrm>
            <a:off x="10369296" y="5303520"/>
            <a:ext cx="137160" cy="137160"/>
          </a:xfrm>
          <a:prstGeom prst="ellipse">
            <a:avLst/>
          </a:prstGeom>
          <a:solidFill>
            <a:schemeClr val="accent1"/>
          </a:solidFill>
          <a:ln/>
        </p:spPr>
      </p:sp>
      <p:sp>
        <p:nvSpPr>
          <p:cNvPr id="234" name="group"/>
          <p:cNvSpPr/>
          <p:nvPr/>
        </p:nvSpPr>
        <p:spPr>
          <a:xfrm>
            <a:off x="10643616" y="5257800"/>
            <a:ext cx="228600" cy="228600"/>
          </a:xfrm>
          <a:prstGeom prst="roundRect">
            <a:avLst>
              <a:gd name="adj" fmla="val 50000"/>
            </a:avLst>
          </a:prstGeom>
          <a:solidFill>
            <a:srgbClr val="FFFFFF"/>
          </a:solidFill>
          <a:ln/>
        </p:spPr>
      </p:sp>
      <p:sp>
        <p:nvSpPr>
          <p:cNvPr id="235" name="clinician"/>
          <p:cNvSpPr/>
          <p:nvPr/>
        </p:nvSpPr>
        <p:spPr>
          <a:xfrm>
            <a:off x="10689336" y="5303520"/>
            <a:ext cx="137160" cy="137160"/>
          </a:xfrm>
          <a:prstGeom prst="ellipse">
            <a:avLst/>
          </a:prstGeom>
          <a:solidFill>
            <a:schemeClr val="accent2"/>
          </a:solidFill>
          <a:ln/>
        </p:spPr>
      </p:sp>
      <p:sp>
        <p:nvSpPr>
          <p:cNvPr id="236" name="row"/>
          <p:cNvSpPr/>
          <p:nvPr/>
        </p:nvSpPr>
        <p:spPr>
          <a:xfrm>
            <a:off x="548640" y="5577840"/>
            <a:ext cx="11064240" cy="667512"/>
          </a:xfrm>
          <a:prstGeom prst="rect">
            <a:avLst/>
          </a:prstGeom>
          <a:solidFill>
            <a:schemeClr val="bg2"/>
          </a:solidFill>
          <a:ln/>
        </p:spPr>
      </p:sp>
      <p:sp>
        <p:nvSpPr>
          <p:cNvPr id="237" name="Text 235"/>
          <p:cNvSpPr txBox="1"/>
          <p:nvPr/>
        </p:nvSpPr>
        <p:spPr>
          <a:xfrm>
            <a:off x="640080" y="5632704"/>
            <a:ext cx="1737360" cy="256032"/>
          </a:xfrm>
          <a:prstGeom prst="rect">
            <a:avLst/>
          </a:prstGeom>
          <a:noFill/>
          <a:ln/>
        </p:spPr>
        <p:txBody>
          <a:bodyPr wrap="square" lIns="0" tIns="0" rIns="0" bIns="0" rtlCol="0" anchor="t"/>
          <a:lstStyle/>
          <a:p>
            <a:pPr marL="0" indent="0">
              <a:buNone/>
            </a:pPr>
            <a:r>
              <a:rPr lang="en-US" sz="1300" b="1" dirty="0">
                <a:solidFill>
                  <a:schemeClr val="tx2"/>
                </a:solidFill>
              </a:rPr>
              <a:t>1 – 1 – 1 – 1 – 1</a:t>
            </a:r>
            <a:endParaRPr lang="en-US" sz="1300" dirty="0"/>
          </a:p>
        </p:txBody>
      </p:sp>
      <p:sp>
        <p:nvSpPr>
          <p:cNvPr id="238" name="group"/>
          <p:cNvSpPr/>
          <p:nvPr/>
        </p:nvSpPr>
        <p:spPr>
          <a:xfrm>
            <a:off x="640080" y="5925312"/>
            <a:ext cx="228600" cy="228600"/>
          </a:xfrm>
          <a:prstGeom prst="roundRect">
            <a:avLst>
              <a:gd name="adj" fmla="val 50000"/>
            </a:avLst>
          </a:prstGeom>
          <a:solidFill>
            <a:srgbClr val="FFFFFF"/>
          </a:solidFill>
          <a:ln/>
        </p:spPr>
      </p:sp>
      <p:sp>
        <p:nvSpPr>
          <p:cNvPr id="239" name="model"/>
          <p:cNvSpPr/>
          <p:nvPr/>
        </p:nvSpPr>
        <p:spPr>
          <a:xfrm>
            <a:off x="685800" y="5971032"/>
            <a:ext cx="137160" cy="137160"/>
          </a:xfrm>
          <a:prstGeom prst="ellipse">
            <a:avLst/>
          </a:prstGeom>
          <a:solidFill>
            <a:schemeClr val="accent1"/>
          </a:solidFill>
          <a:ln/>
        </p:spPr>
      </p:sp>
      <p:sp>
        <p:nvSpPr>
          <p:cNvPr id="240" name="group"/>
          <p:cNvSpPr/>
          <p:nvPr/>
        </p:nvSpPr>
        <p:spPr>
          <a:xfrm>
            <a:off x="960120" y="5925312"/>
            <a:ext cx="228600" cy="228600"/>
          </a:xfrm>
          <a:prstGeom prst="roundRect">
            <a:avLst>
              <a:gd name="adj" fmla="val 50000"/>
            </a:avLst>
          </a:prstGeom>
          <a:solidFill>
            <a:srgbClr val="FFFFFF"/>
          </a:solidFill>
          <a:ln/>
        </p:spPr>
      </p:sp>
      <p:sp>
        <p:nvSpPr>
          <p:cNvPr id="241" name="model"/>
          <p:cNvSpPr/>
          <p:nvPr/>
        </p:nvSpPr>
        <p:spPr>
          <a:xfrm>
            <a:off x="1005840" y="5971032"/>
            <a:ext cx="137160" cy="137160"/>
          </a:xfrm>
          <a:prstGeom prst="ellipse">
            <a:avLst/>
          </a:prstGeom>
          <a:solidFill>
            <a:schemeClr val="accent1"/>
          </a:solidFill>
          <a:ln/>
        </p:spPr>
      </p:sp>
      <p:sp>
        <p:nvSpPr>
          <p:cNvPr id="242" name="group"/>
          <p:cNvSpPr/>
          <p:nvPr/>
        </p:nvSpPr>
        <p:spPr>
          <a:xfrm>
            <a:off x="1280160" y="5925312"/>
            <a:ext cx="228600" cy="228600"/>
          </a:xfrm>
          <a:prstGeom prst="roundRect">
            <a:avLst>
              <a:gd name="adj" fmla="val 50000"/>
            </a:avLst>
          </a:prstGeom>
          <a:solidFill>
            <a:srgbClr val="FFFFFF"/>
          </a:solidFill>
          <a:ln/>
        </p:spPr>
      </p:sp>
      <p:sp>
        <p:nvSpPr>
          <p:cNvPr id="243" name="model"/>
          <p:cNvSpPr/>
          <p:nvPr/>
        </p:nvSpPr>
        <p:spPr>
          <a:xfrm>
            <a:off x="1325880" y="5971032"/>
            <a:ext cx="137160" cy="137160"/>
          </a:xfrm>
          <a:prstGeom prst="ellipse">
            <a:avLst/>
          </a:prstGeom>
          <a:solidFill>
            <a:schemeClr val="accent1"/>
          </a:solidFill>
          <a:ln/>
        </p:spPr>
      </p:sp>
      <p:sp>
        <p:nvSpPr>
          <p:cNvPr id="244" name="group"/>
          <p:cNvSpPr/>
          <p:nvPr/>
        </p:nvSpPr>
        <p:spPr>
          <a:xfrm>
            <a:off x="1600200" y="5925312"/>
            <a:ext cx="228600" cy="228600"/>
          </a:xfrm>
          <a:prstGeom prst="roundRect">
            <a:avLst>
              <a:gd name="adj" fmla="val 50000"/>
            </a:avLst>
          </a:prstGeom>
          <a:solidFill>
            <a:srgbClr val="FFFFFF"/>
          </a:solidFill>
          <a:ln/>
        </p:spPr>
      </p:sp>
      <p:sp>
        <p:nvSpPr>
          <p:cNvPr id="245" name="model"/>
          <p:cNvSpPr/>
          <p:nvPr/>
        </p:nvSpPr>
        <p:spPr>
          <a:xfrm>
            <a:off x="1645920" y="5971032"/>
            <a:ext cx="137160" cy="137160"/>
          </a:xfrm>
          <a:prstGeom prst="ellipse">
            <a:avLst/>
          </a:prstGeom>
          <a:solidFill>
            <a:schemeClr val="accent1"/>
          </a:solidFill>
          <a:ln/>
        </p:spPr>
      </p:sp>
      <p:sp>
        <p:nvSpPr>
          <p:cNvPr id="246" name="group"/>
          <p:cNvSpPr/>
          <p:nvPr/>
        </p:nvSpPr>
        <p:spPr>
          <a:xfrm>
            <a:off x="1920240" y="5925312"/>
            <a:ext cx="228600" cy="228600"/>
          </a:xfrm>
          <a:prstGeom prst="roundRect">
            <a:avLst>
              <a:gd name="adj" fmla="val 50000"/>
            </a:avLst>
          </a:prstGeom>
          <a:solidFill>
            <a:srgbClr val="FFFFFF"/>
          </a:solidFill>
          <a:ln/>
        </p:spPr>
      </p:sp>
      <p:sp>
        <p:nvSpPr>
          <p:cNvPr id="247" name="model"/>
          <p:cNvSpPr/>
          <p:nvPr/>
        </p:nvSpPr>
        <p:spPr>
          <a:xfrm>
            <a:off x="1965960" y="5971032"/>
            <a:ext cx="137160" cy="137160"/>
          </a:xfrm>
          <a:prstGeom prst="ellipse">
            <a:avLst/>
          </a:prstGeom>
          <a:solidFill>
            <a:schemeClr val="accent1"/>
          </a:solidFill>
          <a:ln/>
        </p:spPr>
      </p:sp>
      <p:sp>
        <p:nvSpPr>
          <p:cNvPr id="248" name="arrow"/>
          <p:cNvSpPr/>
          <p:nvPr/>
        </p:nvSpPr>
        <p:spPr>
          <a:xfrm>
            <a:off x="3611880" y="5797296"/>
            <a:ext cx="320040" cy="201168"/>
          </a:xfrm>
          <a:prstGeom prst="rightArrow">
            <a:avLst/>
          </a:prstGeom>
          <a:solidFill>
            <a:schemeClr val="accent4"/>
          </a:solidFill>
          <a:ln/>
        </p:spPr>
      </p:sp>
      <p:sp>
        <p:nvSpPr>
          <p:cNvPr id="249" name="Text 247"/>
          <p:cNvSpPr txBox="1"/>
          <p:nvPr/>
        </p:nvSpPr>
        <p:spPr>
          <a:xfrm>
            <a:off x="4160520" y="5632704"/>
            <a:ext cx="2377440" cy="256032"/>
          </a:xfrm>
          <a:prstGeom prst="rect">
            <a:avLst/>
          </a:prstGeom>
          <a:noFill/>
          <a:ln/>
        </p:spPr>
        <p:txBody>
          <a:bodyPr wrap="square" lIns="0" tIns="0" rIns="0" bIns="0" rtlCol="0" anchor="t"/>
          <a:lstStyle/>
          <a:p>
            <a:pPr marL="0" indent="0">
              <a:buNone/>
            </a:pPr>
            <a:r>
              <a:rPr lang="en-US" sz="1300" b="1" dirty="0">
                <a:solidFill>
                  <a:schemeClr val="tx1"/>
                </a:solidFill>
              </a:rPr>
              <a:t>2 – 1 – 1 – 1 – 1</a:t>
            </a:r>
            <a:endParaRPr lang="en-US" sz="1300" dirty="0"/>
          </a:p>
        </p:txBody>
      </p:sp>
      <p:sp>
        <p:nvSpPr>
          <p:cNvPr id="250" name="group"/>
          <p:cNvSpPr/>
          <p:nvPr/>
        </p:nvSpPr>
        <p:spPr>
          <a:xfrm>
            <a:off x="4160520" y="5925312"/>
            <a:ext cx="402336" cy="228600"/>
          </a:xfrm>
          <a:prstGeom prst="roundRect">
            <a:avLst>
              <a:gd name="adj" fmla="val 50000"/>
            </a:avLst>
          </a:prstGeom>
          <a:solidFill>
            <a:srgbClr val="FFFFFF"/>
          </a:solidFill>
          <a:ln/>
        </p:spPr>
      </p:sp>
      <p:sp>
        <p:nvSpPr>
          <p:cNvPr id="251" name="model"/>
          <p:cNvSpPr/>
          <p:nvPr/>
        </p:nvSpPr>
        <p:spPr>
          <a:xfrm>
            <a:off x="4206240" y="5971032"/>
            <a:ext cx="137160" cy="137160"/>
          </a:xfrm>
          <a:prstGeom prst="ellipse">
            <a:avLst/>
          </a:prstGeom>
          <a:solidFill>
            <a:schemeClr val="accent1"/>
          </a:solidFill>
          <a:ln/>
        </p:spPr>
      </p:sp>
      <p:sp>
        <p:nvSpPr>
          <p:cNvPr id="252" name="clinician"/>
          <p:cNvSpPr/>
          <p:nvPr/>
        </p:nvSpPr>
        <p:spPr>
          <a:xfrm>
            <a:off x="4379976" y="5971032"/>
            <a:ext cx="137160" cy="137160"/>
          </a:xfrm>
          <a:prstGeom prst="ellipse">
            <a:avLst/>
          </a:prstGeom>
          <a:solidFill>
            <a:schemeClr val="accent2"/>
          </a:solidFill>
          <a:ln/>
        </p:spPr>
      </p:sp>
      <p:sp>
        <p:nvSpPr>
          <p:cNvPr id="253" name="group"/>
          <p:cNvSpPr/>
          <p:nvPr/>
        </p:nvSpPr>
        <p:spPr>
          <a:xfrm>
            <a:off x="4654296" y="5925312"/>
            <a:ext cx="228600" cy="228600"/>
          </a:xfrm>
          <a:prstGeom prst="roundRect">
            <a:avLst>
              <a:gd name="adj" fmla="val 50000"/>
            </a:avLst>
          </a:prstGeom>
          <a:solidFill>
            <a:srgbClr val="FFFFFF"/>
          </a:solidFill>
          <a:ln/>
        </p:spPr>
      </p:sp>
      <p:sp>
        <p:nvSpPr>
          <p:cNvPr id="254" name="model"/>
          <p:cNvSpPr/>
          <p:nvPr/>
        </p:nvSpPr>
        <p:spPr>
          <a:xfrm>
            <a:off x="4700016" y="5971032"/>
            <a:ext cx="137160" cy="137160"/>
          </a:xfrm>
          <a:prstGeom prst="ellipse">
            <a:avLst/>
          </a:prstGeom>
          <a:solidFill>
            <a:schemeClr val="accent1"/>
          </a:solidFill>
          <a:ln/>
        </p:spPr>
      </p:sp>
      <p:sp>
        <p:nvSpPr>
          <p:cNvPr id="255" name="group"/>
          <p:cNvSpPr/>
          <p:nvPr/>
        </p:nvSpPr>
        <p:spPr>
          <a:xfrm>
            <a:off x="4974336" y="5925312"/>
            <a:ext cx="228600" cy="228600"/>
          </a:xfrm>
          <a:prstGeom prst="roundRect">
            <a:avLst>
              <a:gd name="adj" fmla="val 50000"/>
            </a:avLst>
          </a:prstGeom>
          <a:solidFill>
            <a:srgbClr val="FFFFFF"/>
          </a:solidFill>
          <a:ln/>
        </p:spPr>
      </p:sp>
      <p:sp>
        <p:nvSpPr>
          <p:cNvPr id="256" name="model"/>
          <p:cNvSpPr/>
          <p:nvPr/>
        </p:nvSpPr>
        <p:spPr>
          <a:xfrm>
            <a:off x="5020056" y="5971032"/>
            <a:ext cx="137160" cy="137160"/>
          </a:xfrm>
          <a:prstGeom prst="ellipse">
            <a:avLst/>
          </a:prstGeom>
          <a:solidFill>
            <a:schemeClr val="accent1"/>
          </a:solidFill>
          <a:ln/>
        </p:spPr>
      </p:sp>
      <p:sp>
        <p:nvSpPr>
          <p:cNvPr id="257" name="group"/>
          <p:cNvSpPr/>
          <p:nvPr/>
        </p:nvSpPr>
        <p:spPr>
          <a:xfrm>
            <a:off x="5294376" y="5925312"/>
            <a:ext cx="228600" cy="228600"/>
          </a:xfrm>
          <a:prstGeom prst="roundRect">
            <a:avLst>
              <a:gd name="adj" fmla="val 50000"/>
            </a:avLst>
          </a:prstGeom>
          <a:solidFill>
            <a:srgbClr val="FFFFFF"/>
          </a:solidFill>
          <a:ln/>
        </p:spPr>
      </p:sp>
      <p:sp>
        <p:nvSpPr>
          <p:cNvPr id="258" name="model"/>
          <p:cNvSpPr/>
          <p:nvPr/>
        </p:nvSpPr>
        <p:spPr>
          <a:xfrm>
            <a:off x="5340096" y="5971032"/>
            <a:ext cx="137160" cy="137160"/>
          </a:xfrm>
          <a:prstGeom prst="ellipse">
            <a:avLst/>
          </a:prstGeom>
          <a:solidFill>
            <a:schemeClr val="accent1"/>
          </a:solidFill>
          <a:ln/>
        </p:spPr>
      </p:sp>
      <p:sp>
        <p:nvSpPr>
          <p:cNvPr id="259" name="group"/>
          <p:cNvSpPr/>
          <p:nvPr/>
        </p:nvSpPr>
        <p:spPr>
          <a:xfrm>
            <a:off x="5614416" y="5925312"/>
            <a:ext cx="228600" cy="228600"/>
          </a:xfrm>
          <a:prstGeom prst="roundRect">
            <a:avLst>
              <a:gd name="adj" fmla="val 50000"/>
            </a:avLst>
          </a:prstGeom>
          <a:solidFill>
            <a:srgbClr val="FFFFFF"/>
          </a:solidFill>
          <a:ln/>
        </p:spPr>
      </p:sp>
      <p:sp>
        <p:nvSpPr>
          <p:cNvPr id="260" name="model"/>
          <p:cNvSpPr/>
          <p:nvPr/>
        </p:nvSpPr>
        <p:spPr>
          <a:xfrm>
            <a:off x="5660136" y="5971032"/>
            <a:ext cx="137160" cy="137160"/>
          </a:xfrm>
          <a:prstGeom prst="ellipse">
            <a:avLst/>
          </a:prstGeom>
          <a:solidFill>
            <a:schemeClr val="accent1"/>
          </a:solidFill>
          <a:ln/>
        </p:spPr>
      </p:sp>
      <p:sp>
        <p:nvSpPr>
          <p:cNvPr id="261" name="Text 259"/>
          <p:cNvSpPr txBox="1"/>
          <p:nvPr/>
        </p:nvSpPr>
        <p:spPr>
          <a:xfrm>
            <a:off x="9189720" y="5632704"/>
            <a:ext cx="2377440" cy="256032"/>
          </a:xfrm>
          <a:prstGeom prst="rect">
            <a:avLst/>
          </a:prstGeom>
          <a:noFill/>
          <a:ln/>
        </p:spPr>
        <p:txBody>
          <a:bodyPr wrap="square" lIns="0" tIns="0" rIns="0" bIns="0" rtlCol="0" anchor="t"/>
          <a:lstStyle/>
          <a:p>
            <a:pPr marL="0" indent="0">
              <a:buNone/>
            </a:pPr>
            <a:r>
              <a:rPr lang="en-US" sz="1300" b="1" dirty="0">
                <a:solidFill>
                  <a:schemeClr val="tx1"/>
                </a:solidFill>
              </a:rPr>
              <a:t>1 – 1 – 1 – 1 – 1 – 1</a:t>
            </a:r>
            <a:endParaRPr lang="en-US" sz="1300" dirty="0"/>
          </a:p>
        </p:txBody>
      </p:sp>
      <p:sp>
        <p:nvSpPr>
          <p:cNvPr id="262" name="group"/>
          <p:cNvSpPr/>
          <p:nvPr/>
        </p:nvSpPr>
        <p:spPr>
          <a:xfrm>
            <a:off x="9189720" y="5925312"/>
            <a:ext cx="228600" cy="228600"/>
          </a:xfrm>
          <a:prstGeom prst="roundRect">
            <a:avLst>
              <a:gd name="adj" fmla="val 50000"/>
            </a:avLst>
          </a:prstGeom>
          <a:solidFill>
            <a:srgbClr val="FFFFFF"/>
          </a:solidFill>
          <a:ln/>
        </p:spPr>
      </p:sp>
      <p:sp>
        <p:nvSpPr>
          <p:cNvPr id="263" name="model"/>
          <p:cNvSpPr/>
          <p:nvPr/>
        </p:nvSpPr>
        <p:spPr>
          <a:xfrm>
            <a:off x="9235440" y="5971032"/>
            <a:ext cx="137160" cy="137160"/>
          </a:xfrm>
          <a:prstGeom prst="ellipse">
            <a:avLst/>
          </a:prstGeom>
          <a:solidFill>
            <a:schemeClr val="accent1"/>
          </a:solidFill>
          <a:ln/>
        </p:spPr>
      </p:sp>
      <p:sp>
        <p:nvSpPr>
          <p:cNvPr id="264" name="group"/>
          <p:cNvSpPr/>
          <p:nvPr/>
        </p:nvSpPr>
        <p:spPr>
          <a:xfrm>
            <a:off x="9509760" y="5925312"/>
            <a:ext cx="228600" cy="228600"/>
          </a:xfrm>
          <a:prstGeom prst="roundRect">
            <a:avLst>
              <a:gd name="adj" fmla="val 50000"/>
            </a:avLst>
          </a:prstGeom>
          <a:solidFill>
            <a:srgbClr val="FFFFFF"/>
          </a:solidFill>
          <a:ln/>
        </p:spPr>
      </p:sp>
      <p:sp>
        <p:nvSpPr>
          <p:cNvPr id="265" name="model"/>
          <p:cNvSpPr/>
          <p:nvPr/>
        </p:nvSpPr>
        <p:spPr>
          <a:xfrm>
            <a:off x="9555480" y="5971032"/>
            <a:ext cx="137160" cy="137160"/>
          </a:xfrm>
          <a:prstGeom prst="ellipse">
            <a:avLst/>
          </a:prstGeom>
          <a:solidFill>
            <a:schemeClr val="accent1"/>
          </a:solidFill>
          <a:ln/>
        </p:spPr>
      </p:sp>
      <p:sp>
        <p:nvSpPr>
          <p:cNvPr id="266" name="group"/>
          <p:cNvSpPr/>
          <p:nvPr/>
        </p:nvSpPr>
        <p:spPr>
          <a:xfrm>
            <a:off x="9829800" y="5925312"/>
            <a:ext cx="228600" cy="228600"/>
          </a:xfrm>
          <a:prstGeom prst="roundRect">
            <a:avLst>
              <a:gd name="adj" fmla="val 50000"/>
            </a:avLst>
          </a:prstGeom>
          <a:solidFill>
            <a:srgbClr val="FFFFFF"/>
          </a:solidFill>
          <a:ln/>
        </p:spPr>
      </p:sp>
      <p:sp>
        <p:nvSpPr>
          <p:cNvPr id="267" name="model"/>
          <p:cNvSpPr/>
          <p:nvPr/>
        </p:nvSpPr>
        <p:spPr>
          <a:xfrm>
            <a:off x="9875520" y="5971032"/>
            <a:ext cx="137160" cy="137160"/>
          </a:xfrm>
          <a:prstGeom prst="ellipse">
            <a:avLst/>
          </a:prstGeom>
          <a:solidFill>
            <a:schemeClr val="accent1"/>
          </a:solidFill>
          <a:ln/>
        </p:spPr>
      </p:sp>
      <p:sp>
        <p:nvSpPr>
          <p:cNvPr id="268" name="group"/>
          <p:cNvSpPr/>
          <p:nvPr/>
        </p:nvSpPr>
        <p:spPr>
          <a:xfrm>
            <a:off x="10149840" y="5925312"/>
            <a:ext cx="228600" cy="228600"/>
          </a:xfrm>
          <a:prstGeom prst="roundRect">
            <a:avLst>
              <a:gd name="adj" fmla="val 50000"/>
            </a:avLst>
          </a:prstGeom>
          <a:solidFill>
            <a:srgbClr val="FFFFFF"/>
          </a:solidFill>
          <a:ln/>
        </p:spPr>
      </p:sp>
      <p:sp>
        <p:nvSpPr>
          <p:cNvPr id="269" name="model"/>
          <p:cNvSpPr/>
          <p:nvPr/>
        </p:nvSpPr>
        <p:spPr>
          <a:xfrm>
            <a:off x="10195560" y="5971032"/>
            <a:ext cx="137160" cy="137160"/>
          </a:xfrm>
          <a:prstGeom prst="ellipse">
            <a:avLst/>
          </a:prstGeom>
          <a:solidFill>
            <a:schemeClr val="accent1"/>
          </a:solidFill>
          <a:ln/>
        </p:spPr>
      </p:sp>
      <p:sp>
        <p:nvSpPr>
          <p:cNvPr id="270" name="group"/>
          <p:cNvSpPr/>
          <p:nvPr/>
        </p:nvSpPr>
        <p:spPr>
          <a:xfrm>
            <a:off x="10469880" y="5925312"/>
            <a:ext cx="228600" cy="228600"/>
          </a:xfrm>
          <a:prstGeom prst="roundRect">
            <a:avLst>
              <a:gd name="adj" fmla="val 50000"/>
            </a:avLst>
          </a:prstGeom>
          <a:solidFill>
            <a:srgbClr val="FFFFFF"/>
          </a:solidFill>
          <a:ln/>
        </p:spPr>
      </p:sp>
      <p:sp>
        <p:nvSpPr>
          <p:cNvPr id="271" name="model"/>
          <p:cNvSpPr/>
          <p:nvPr/>
        </p:nvSpPr>
        <p:spPr>
          <a:xfrm>
            <a:off x="10515600" y="5971032"/>
            <a:ext cx="137160" cy="137160"/>
          </a:xfrm>
          <a:prstGeom prst="ellipse">
            <a:avLst/>
          </a:prstGeom>
          <a:solidFill>
            <a:schemeClr val="accent1"/>
          </a:solidFill>
          <a:ln/>
        </p:spPr>
      </p:sp>
      <p:sp>
        <p:nvSpPr>
          <p:cNvPr id="272" name="group"/>
          <p:cNvSpPr/>
          <p:nvPr/>
        </p:nvSpPr>
        <p:spPr>
          <a:xfrm>
            <a:off x="10789920" y="5925312"/>
            <a:ext cx="228600" cy="228600"/>
          </a:xfrm>
          <a:prstGeom prst="roundRect">
            <a:avLst>
              <a:gd name="adj" fmla="val 50000"/>
            </a:avLst>
          </a:prstGeom>
          <a:solidFill>
            <a:srgbClr val="FFFFFF"/>
          </a:solidFill>
          <a:ln/>
        </p:spPr>
      </p:sp>
      <p:sp>
        <p:nvSpPr>
          <p:cNvPr id="273" name="clinician"/>
          <p:cNvSpPr/>
          <p:nvPr/>
        </p:nvSpPr>
        <p:spPr>
          <a:xfrm>
            <a:off x="10835640" y="5971032"/>
            <a:ext cx="137160" cy="137160"/>
          </a:xfrm>
          <a:prstGeom prst="ellipse">
            <a:avLst/>
          </a:prstGeom>
          <a:solidFill>
            <a:schemeClr val="accent2"/>
          </a:solidFill>
          <a:ln/>
        </p:spPr>
      </p:sp>
      <p:sp>
        <p:nvSpPr>
          <p:cNvPr id="274" name="legend model"/>
          <p:cNvSpPr/>
          <p:nvPr/>
        </p:nvSpPr>
        <p:spPr>
          <a:xfrm>
            <a:off x="9829800" y="685800"/>
            <a:ext cx="155448" cy="155448"/>
          </a:xfrm>
          <a:prstGeom prst="ellipse">
            <a:avLst/>
          </a:prstGeom>
          <a:solidFill>
            <a:schemeClr val="accent1"/>
          </a:solidFill>
          <a:ln/>
        </p:spPr>
      </p:sp>
      <p:sp>
        <p:nvSpPr>
          <p:cNvPr id="275" name="Text 273"/>
          <p:cNvSpPr txBox="1"/>
          <p:nvPr/>
        </p:nvSpPr>
        <p:spPr>
          <a:xfrm>
            <a:off x="10040112" y="640080"/>
            <a:ext cx="685800" cy="246888"/>
          </a:xfrm>
          <a:prstGeom prst="rect">
            <a:avLst/>
          </a:prstGeom>
          <a:noFill/>
          <a:ln/>
        </p:spPr>
        <p:txBody>
          <a:bodyPr wrap="square" lIns="0" tIns="0" rIns="0" bIns="0" rtlCol="0" anchor="ctr"/>
          <a:lstStyle/>
          <a:p>
            <a:pPr marL="0" indent="0">
              <a:buNone/>
            </a:pPr>
            <a:r>
              <a:rPr lang="en-US" sz="1200" dirty="0">
                <a:solidFill>
                  <a:schemeClr val="tx1"/>
                </a:solidFill>
              </a:rPr>
              <a:t>model</a:t>
            </a:r>
            <a:endParaRPr lang="en-US" sz="1200" dirty="0"/>
          </a:p>
        </p:txBody>
      </p:sp>
      <p:sp>
        <p:nvSpPr>
          <p:cNvPr id="276" name="legend clinician"/>
          <p:cNvSpPr/>
          <p:nvPr/>
        </p:nvSpPr>
        <p:spPr>
          <a:xfrm>
            <a:off x="10789920" y="685800"/>
            <a:ext cx="155448" cy="155448"/>
          </a:xfrm>
          <a:prstGeom prst="ellipse">
            <a:avLst/>
          </a:prstGeom>
          <a:solidFill>
            <a:schemeClr val="accent2"/>
          </a:solidFill>
          <a:ln/>
        </p:spPr>
      </p:sp>
      <p:sp>
        <p:nvSpPr>
          <p:cNvPr id="277" name="Text 275"/>
          <p:cNvSpPr txBox="1"/>
          <p:nvPr/>
        </p:nvSpPr>
        <p:spPr>
          <a:xfrm>
            <a:off x="11000232" y="640080"/>
            <a:ext cx="640080" cy="246888"/>
          </a:xfrm>
          <a:prstGeom prst="rect">
            <a:avLst/>
          </a:prstGeom>
          <a:noFill/>
          <a:ln/>
        </p:spPr>
        <p:txBody>
          <a:bodyPr wrap="square" lIns="0" tIns="0" rIns="0" bIns="0" rtlCol="0" anchor="ctr"/>
          <a:lstStyle/>
          <a:p>
            <a:pPr marL="0" indent="0">
              <a:buNone/>
            </a:pPr>
            <a:r>
              <a:rPr lang="en-US" sz="1200" dirty="0">
                <a:solidFill>
                  <a:schemeClr val="tx1"/>
                </a:solidFill>
              </a:rPr>
              <a:t>clinician</a:t>
            </a:r>
            <a:endParaRPr lang="en-US" sz="1200" dirty="0"/>
          </a:p>
        </p:txBody>
      </p:sp>
      <p:sp>
        <p:nvSpPr>
          <p:cNvPr id="278"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Where the clinician stands relative to the models</a:t>
            </a:r>
            <a:endParaRPr lang="en-US" sz="3400" dirty="0"/>
          </a:p>
        </p:txBody>
      </p:sp>
      <p:graphicFrame>
        <p:nvGraphicFramePr>
          <p:cNvPr id="3" name="Chart 0"/>
          <p:cNvGraphicFramePr/>
          <p:nvPr/>
        </p:nvGraphicFramePr>
        <p:xfrm>
          <a:off x="548640" y="1325880"/>
          <a:ext cx="5486400" cy="49377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1"/>
          <p:cNvGraphicFramePr/>
          <p:nvPr/>
        </p:nvGraphicFramePr>
        <p:xfrm>
          <a:off x="6126480" y="1325880"/>
          <a:ext cx="5486400" cy="4937760"/>
        </p:xfrm>
        <a:graphic>
          <a:graphicData uri="http://schemas.openxmlformats.org/drawingml/2006/chart">
            <c:chart xmlns:c="http://schemas.openxmlformats.org/drawingml/2006/chart" xmlns:r="http://schemas.openxmlformats.org/officeDocument/2006/relationships" r:id="rId4"/>
          </a:graphicData>
        </a:graphic>
      </p:graphicFrame>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10</a:t>
            </a:fld>
            <a:endParaRPr lang="en-US"/>
          </a:p>
        </p:txBody>
      </p:sp>
      <p:sp>
        <p:nvSpPr>
          <p:cNvPr id="5" name="Rettangolo 4"/>
          <p:cNvSpPr/>
          <p:nvPr/>
        </p:nvSpPr>
        <p:spPr>
          <a:xfrm>
            <a:off x="409755" y="2932981"/>
            <a:ext cx="5671005" cy="603849"/>
          </a:xfrm>
          <a:prstGeom prst="rect">
            <a:avLst/>
          </a:prstGeom>
          <a:solidFill>
            <a:srgbClr val="FFFFFF">
              <a:alpha val="69804"/>
            </a:srgbClr>
          </a:solidFill>
          <a:ln>
            <a:solidFill>
              <a:schemeClr val="bg1">
                <a:alpha val="3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701041" y="4598310"/>
            <a:ext cx="5334000" cy="603849"/>
          </a:xfrm>
          <a:prstGeom prst="rect">
            <a:avLst/>
          </a:prstGeom>
          <a:solidFill>
            <a:srgbClr val="FFFFFF">
              <a:alpha val="69804"/>
            </a:srgbClr>
          </a:solidFill>
          <a:ln>
            <a:solidFill>
              <a:schemeClr val="bg1">
                <a:alpha val="3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701041" y="3994461"/>
            <a:ext cx="5486400" cy="603849"/>
          </a:xfrm>
          <a:prstGeom prst="rect">
            <a:avLst/>
          </a:prstGeom>
          <a:solidFill>
            <a:srgbClr val="FFFFFF">
              <a:alpha val="69804"/>
            </a:srgbClr>
          </a:solidFill>
          <a:ln>
            <a:solidFill>
              <a:schemeClr val="bg1">
                <a:alpha val="3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548641" y="5202159"/>
            <a:ext cx="5486400" cy="603849"/>
          </a:xfrm>
          <a:prstGeom prst="rect">
            <a:avLst/>
          </a:prstGeom>
          <a:solidFill>
            <a:srgbClr val="FFFFFF">
              <a:alpha val="69804"/>
            </a:srgbClr>
          </a:solidFill>
          <a:ln>
            <a:solidFill>
              <a:schemeClr val="bg1">
                <a:alpha val="3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6339842" y="4598310"/>
            <a:ext cx="5587040" cy="603849"/>
          </a:xfrm>
          <a:prstGeom prst="rect">
            <a:avLst/>
          </a:prstGeom>
          <a:solidFill>
            <a:srgbClr val="FFFFFF">
              <a:alpha val="69804"/>
            </a:srgbClr>
          </a:solidFill>
          <a:ln>
            <a:solidFill>
              <a:schemeClr val="bg1">
                <a:alpha val="3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p:cNvSpPr/>
          <p:nvPr/>
        </p:nvSpPr>
        <p:spPr>
          <a:xfrm>
            <a:off x="6109228" y="5219411"/>
            <a:ext cx="5800402" cy="603849"/>
          </a:xfrm>
          <a:prstGeom prst="rect">
            <a:avLst/>
          </a:prstGeom>
          <a:solidFill>
            <a:srgbClr val="FFFFFF">
              <a:alpha val="69804"/>
            </a:srgbClr>
          </a:solidFill>
          <a:ln>
            <a:solidFill>
              <a:schemeClr val="bg1">
                <a:alpha val="38824"/>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What the data tell us</a:t>
            </a:r>
            <a:endParaRPr lang="en-US" sz="3400" dirty="0"/>
          </a:p>
        </p:txBody>
      </p:sp>
      <p:sp>
        <p:nvSpPr>
          <p:cNvPr id="3" name="card"/>
          <p:cNvSpPr/>
          <p:nvPr/>
        </p:nvSpPr>
        <p:spPr>
          <a:xfrm>
            <a:off x="548640" y="1463040"/>
            <a:ext cx="5440680" cy="2148840"/>
          </a:xfrm>
          <a:prstGeom prst="roundRect">
            <a:avLst>
              <a:gd name="adj" fmla="val 5106"/>
            </a:avLst>
          </a:prstGeom>
          <a:solidFill>
            <a:schemeClr val="bg2"/>
          </a:solidFill>
          <a:ln/>
        </p:spPr>
      </p:sp>
      <p:sp>
        <p:nvSpPr>
          <p:cNvPr id="4" name="icon circle"/>
          <p:cNvSpPr/>
          <p:nvPr/>
        </p:nvSpPr>
        <p:spPr>
          <a:xfrm>
            <a:off x="822960" y="1737360"/>
            <a:ext cx="594360" cy="594360"/>
          </a:xfrm>
          <a:prstGeom prst="ellipse">
            <a:avLst/>
          </a:prstGeom>
          <a:solidFill>
            <a:schemeClr val="accent1"/>
          </a:solidFill>
          <a:ln/>
        </p:spPr>
      </p:sp>
      <p:pic>
        <p:nvPicPr>
          <p:cNvPr id="5" name="icon" descr="preencoded.png"/>
          <p:cNvPicPr>
            <a:picLocks noChangeAspect="1"/>
          </p:cNvPicPr>
          <p:nvPr/>
        </p:nvPicPr>
        <p:blipFill>
          <a:blip r:embed="rId3"/>
          <a:stretch>
            <a:fillRect/>
          </a:stretch>
        </p:blipFill>
        <p:spPr>
          <a:xfrm>
            <a:off x="983437" y="1897837"/>
            <a:ext cx="273406" cy="273406"/>
          </a:xfrm>
          <a:prstGeom prst="rect">
            <a:avLst/>
          </a:prstGeom>
        </p:spPr>
      </p:pic>
      <p:sp>
        <p:nvSpPr>
          <p:cNvPr id="6" name="Text 3"/>
          <p:cNvSpPr txBox="1"/>
          <p:nvPr/>
        </p:nvSpPr>
        <p:spPr>
          <a:xfrm>
            <a:off x="1600200" y="1737360"/>
            <a:ext cx="4206240" cy="594360"/>
          </a:xfrm>
          <a:prstGeom prst="rect">
            <a:avLst/>
          </a:prstGeom>
          <a:noFill/>
          <a:ln/>
        </p:spPr>
        <p:txBody>
          <a:bodyPr wrap="square" lIns="0" tIns="0" rIns="0" bIns="0" rtlCol="0" anchor="ctr"/>
          <a:lstStyle/>
          <a:p>
            <a:pPr marL="0" indent="0">
              <a:buNone/>
            </a:pPr>
            <a:r>
              <a:rPr lang="en-US" sz="1800" b="1" dirty="0">
                <a:solidFill>
                  <a:schemeClr val="tx2"/>
                </a:solidFill>
              </a:rPr>
              <a:t>Unanimous models, isolated clinician</a:t>
            </a:r>
            <a:endParaRPr lang="en-US" sz="1800" dirty="0"/>
          </a:p>
        </p:txBody>
      </p:sp>
      <p:sp>
        <p:nvSpPr>
          <p:cNvPr id="7" name="Text 4"/>
          <p:cNvSpPr txBox="1"/>
          <p:nvPr/>
        </p:nvSpPr>
        <p:spPr>
          <a:xfrm>
            <a:off x="822960" y="2487168"/>
            <a:ext cx="4937760" cy="1051560"/>
          </a:xfrm>
          <a:prstGeom prst="rect">
            <a:avLst/>
          </a:prstGeom>
          <a:noFill/>
          <a:ln/>
        </p:spPr>
        <p:txBody>
          <a:bodyPr wrap="square" lIns="0" tIns="0" rIns="0" bIns="0" rtlCol="0" anchor="t"/>
          <a:lstStyle/>
          <a:p>
            <a:pPr marL="0" indent="0">
              <a:buNone/>
            </a:pPr>
            <a:r>
              <a:rPr lang="en-US" sz="1500" dirty="0">
                <a:solidFill>
                  <a:schemeClr val="tx1"/>
                </a:solidFill>
              </a:rPr>
              <a:t>18,269 </a:t>
            </a:r>
            <a:r>
              <a:rPr lang="en-US" sz="1500" dirty="0" smtClean="0">
                <a:solidFill>
                  <a:schemeClr val="tx1"/>
                </a:solidFill>
              </a:rPr>
              <a:t>5-1 </a:t>
            </a:r>
            <a:r>
              <a:rPr lang="en-US" sz="1500" dirty="0">
                <a:solidFill>
                  <a:schemeClr val="tx1"/>
                </a:solidFill>
              </a:rPr>
              <a:t>observations with the clinician alone, 943 of them with an annotated </a:t>
            </a:r>
            <a:r>
              <a:rPr lang="en-US" sz="1500" dirty="0" smtClean="0">
                <a:solidFill>
                  <a:schemeClr val="tx1"/>
                </a:solidFill>
              </a:rPr>
              <a:t>value (11% of informative 5-0 cases): candidates </a:t>
            </a:r>
            <a:r>
              <a:rPr lang="en-US" sz="1500" dirty="0">
                <a:solidFill>
                  <a:schemeClr val="tx1"/>
                </a:solidFill>
              </a:rPr>
              <a:t>for human </a:t>
            </a:r>
            <a:r>
              <a:rPr lang="en-US" sz="1500" dirty="0" smtClean="0">
                <a:solidFill>
                  <a:schemeClr val="tx1"/>
                </a:solidFill>
              </a:rPr>
              <a:t>error?</a:t>
            </a:r>
            <a:endParaRPr lang="en-US" sz="1500" dirty="0"/>
          </a:p>
        </p:txBody>
      </p:sp>
      <p:sp>
        <p:nvSpPr>
          <p:cNvPr id="8" name="card"/>
          <p:cNvSpPr/>
          <p:nvPr/>
        </p:nvSpPr>
        <p:spPr>
          <a:xfrm>
            <a:off x="6172200" y="1463040"/>
            <a:ext cx="5440680" cy="2148840"/>
          </a:xfrm>
          <a:prstGeom prst="roundRect">
            <a:avLst>
              <a:gd name="adj" fmla="val 5106"/>
            </a:avLst>
          </a:prstGeom>
          <a:solidFill>
            <a:schemeClr val="bg2"/>
          </a:solidFill>
          <a:ln/>
        </p:spPr>
      </p:sp>
      <p:sp>
        <p:nvSpPr>
          <p:cNvPr id="9" name="icon circle"/>
          <p:cNvSpPr/>
          <p:nvPr/>
        </p:nvSpPr>
        <p:spPr>
          <a:xfrm>
            <a:off x="6446520" y="1737360"/>
            <a:ext cx="594360" cy="594360"/>
          </a:xfrm>
          <a:prstGeom prst="ellipse">
            <a:avLst/>
          </a:prstGeom>
          <a:solidFill>
            <a:schemeClr val="accent6"/>
          </a:solidFill>
          <a:ln/>
        </p:spPr>
      </p:sp>
      <p:pic>
        <p:nvPicPr>
          <p:cNvPr id="10" name="icon" descr="preencoded.png"/>
          <p:cNvPicPr>
            <a:picLocks noChangeAspect="1"/>
          </p:cNvPicPr>
          <p:nvPr/>
        </p:nvPicPr>
        <p:blipFill>
          <a:blip r:embed="rId4"/>
          <a:stretch>
            <a:fillRect/>
          </a:stretch>
        </p:blipFill>
        <p:spPr>
          <a:xfrm>
            <a:off x="6606997" y="1897837"/>
            <a:ext cx="273406" cy="273406"/>
          </a:xfrm>
          <a:prstGeom prst="rect">
            <a:avLst/>
          </a:prstGeom>
        </p:spPr>
      </p:pic>
      <p:sp>
        <p:nvSpPr>
          <p:cNvPr id="11" name="Text 7"/>
          <p:cNvSpPr txBox="1"/>
          <p:nvPr/>
        </p:nvSpPr>
        <p:spPr>
          <a:xfrm>
            <a:off x="7223760" y="1737360"/>
            <a:ext cx="4206240" cy="594360"/>
          </a:xfrm>
          <a:prstGeom prst="rect">
            <a:avLst/>
          </a:prstGeom>
          <a:noFill/>
          <a:ln/>
        </p:spPr>
        <p:txBody>
          <a:bodyPr wrap="square" lIns="0" tIns="0" rIns="0" bIns="0" rtlCol="0" anchor="ctr"/>
          <a:lstStyle/>
          <a:p>
            <a:pPr marL="0" indent="0">
              <a:buNone/>
            </a:pPr>
            <a:r>
              <a:rPr lang="en-US" sz="1800" b="1" dirty="0">
                <a:solidFill>
                  <a:schemeClr val="tx2"/>
                </a:solidFill>
              </a:rPr>
              <a:t>4 out of 5: the clinician follows the majority</a:t>
            </a:r>
            <a:endParaRPr lang="en-US" sz="1800" dirty="0"/>
          </a:p>
        </p:txBody>
      </p:sp>
      <p:sp>
        <p:nvSpPr>
          <p:cNvPr id="12" name="Text 8"/>
          <p:cNvSpPr txBox="1"/>
          <p:nvPr/>
        </p:nvSpPr>
        <p:spPr>
          <a:xfrm>
            <a:off x="6446520" y="2487168"/>
            <a:ext cx="4937760" cy="1051560"/>
          </a:xfrm>
          <a:prstGeom prst="rect">
            <a:avLst/>
          </a:prstGeom>
          <a:noFill/>
          <a:ln/>
        </p:spPr>
        <p:txBody>
          <a:bodyPr wrap="square" lIns="0" tIns="0" rIns="0" bIns="0" rtlCol="0" anchor="t"/>
          <a:lstStyle/>
          <a:p>
            <a:pPr marL="0" indent="0">
              <a:buNone/>
            </a:pPr>
            <a:r>
              <a:rPr lang="en-US" sz="1500" dirty="0">
                <a:solidFill>
                  <a:schemeClr val="tx1"/>
                </a:solidFill>
              </a:rPr>
              <a:t>In </a:t>
            </a:r>
            <a:r>
              <a:rPr lang="en-US" sz="1500" dirty="0" smtClean="0">
                <a:solidFill>
                  <a:schemeClr val="tx1"/>
                </a:solidFill>
              </a:rPr>
              <a:t>4-1 </a:t>
            </a:r>
            <a:r>
              <a:rPr lang="en-US" sz="1500" dirty="0">
                <a:solidFill>
                  <a:schemeClr val="tx1"/>
                </a:solidFill>
              </a:rPr>
              <a:t>cases the clinician agrees with the 4 models 92% of the time (73% in the informative subgroup).</a:t>
            </a:r>
            <a:endParaRPr lang="en-US" sz="1500" dirty="0"/>
          </a:p>
        </p:txBody>
      </p:sp>
      <p:sp>
        <p:nvSpPr>
          <p:cNvPr id="13" name="card"/>
          <p:cNvSpPr/>
          <p:nvPr/>
        </p:nvSpPr>
        <p:spPr>
          <a:xfrm>
            <a:off x="548640" y="3840480"/>
            <a:ext cx="5440680" cy="2148840"/>
          </a:xfrm>
          <a:prstGeom prst="roundRect">
            <a:avLst>
              <a:gd name="adj" fmla="val 5106"/>
            </a:avLst>
          </a:prstGeom>
          <a:solidFill>
            <a:schemeClr val="bg2"/>
          </a:solidFill>
          <a:ln/>
        </p:spPr>
      </p:sp>
      <p:sp>
        <p:nvSpPr>
          <p:cNvPr id="14" name="icon circle"/>
          <p:cNvSpPr/>
          <p:nvPr/>
        </p:nvSpPr>
        <p:spPr>
          <a:xfrm>
            <a:off x="822960" y="4114800"/>
            <a:ext cx="594360" cy="594360"/>
          </a:xfrm>
          <a:prstGeom prst="ellipse">
            <a:avLst/>
          </a:prstGeom>
          <a:solidFill>
            <a:srgbClr val="E3A33B"/>
          </a:solidFill>
          <a:ln/>
        </p:spPr>
      </p:sp>
      <p:pic>
        <p:nvPicPr>
          <p:cNvPr id="15" name="icon" descr="preencoded.png"/>
          <p:cNvPicPr>
            <a:picLocks noChangeAspect="1"/>
          </p:cNvPicPr>
          <p:nvPr/>
        </p:nvPicPr>
        <p:blipFill>
          <a:blip r:embed="rId5"/>
          <a:stretch>
            <a:fillRect/>
          </a:stretch>
        </p:blipFill>
        <p:spPr>
          <a:xfrm>
            <a:off x="983437" y="4275277"/>
            <a:ext cx="273406" cy="273406"/>
          </a:xfrm>
          <a:prstGeom prst="rect">
            <a:avLst/>
          </a:prstGeom>
        </p:spPr>
      </p:pic>
      <p:sp>
        <p:nvSpPr>
          <p:cNvPr id="16" name="Text 11"/>
          <p:cNvSpPr txBox="1"/>
          <p:nvPr/>
        </p:nvSpPr>
        <p:spPr>
          <a:xfrm>
            <a:off x="1600200" y="4114800"/>
            <a:ext cx="4206240" cy="594360"/>
          </a:xfrm>
          <a:prstGeom prst="rect">
            <a:avLst/>
          </a:prstGeom>
          <a:noFill/>
          <a:ln/>
        </p:spPr>
        <p:txBody>
          <a:bodyPr wrap="square" lIns="0" tIns="0" rIns="0" bIns="0" rtlCol="0" anchor="ctr"/>
          <a:lstStyle/>
          <a:p>
            <a:pPr marL="0" indent="0">
              <a:buNone/>
            </a:pPr>
            <a:r>
              <a:rPr lang="en-US" sz="1800" b="1" dirty="0">
                <a:solidFill>
                  <a:schemeClr val="tx2"/>
                </a:solidFill>
              </a:rPr>
              <a:t>Fragmented configurations: majority is not enough</a:t>
            </a:r>
            <a:endParaRPr lang="en-US" sz="1800" dirty="0"/>
          </a:p>
        </p:txBody>
      </p:sp>
      <p:sp>
        <p:nvSpPr>
          <p:cNvPr id="17" name="Text 12"/>
          <p:cNvSpPr txBox="1"/>
          <p:nvPr/>
        </p:nvSpPr>
        <p:spPr>
          <a:xfrm>
            <a:off x="822960" y="4864608"/>
            <a:ext cx="4937760" cy="1051560"/>
          </a:xfrm>
          <a:prstGeom prst="rect">
            <a:avLst/>
          </a:prstGeom>
          <a:noFill/>
          <a:ln/>
        </p:spPr>
        <p:txBody>
          <a:bodyPr wrap="square" lIns="0" tIns="0" rIns="0" bIns="0" rtlCol="0" anchor="t"/>
          <a:lstStyle/>
          <a:p>
            <a:pPr marL="0" indent="0">
              <a:buNone/>
            </a:pPr>
            <a:r>
              <a:rPr lang="en-US" sz="1500" dirty="0">
                <a:solidFill>
                  <a:schemeClr val="tx1"/>
                </a:solidFill>
              </a:rPr>
              <a:t>In </a:t>
            </a:r>
            <a:r>
              <a:rPr lang="en-US" sz="1500" dirty="0" smtClean="0">
                <a:solidFill>
                  <a:schemeClr val="tx1"/>
                </a:solidFill>
              </a:rPr>
              <a:t>3-1-1 </a:t>
            </a:r>
            <a:r>
              <a:rPr lang="en-US" sz="1500" dirty="0">
                <a:solidFill>
                  <a:schemeClr val="tx1"/>
                </a:solidFill>
              </a:rPr>
              <a:t>and </a:t>
            </a:r>
            <a:r>
              <a:rPr lang="en-US" sz="1500" dirty="0" smtClean="0">
                <a:solidFill>
                  <a:schemeClr val="tx1"/>
                </a:solidFill>
              </a:rPr>
              <a:t>2-1-1-1 </a:t>
            </a:r>
            <a:r>
              <a:rPr lang="en-US" sz="1500" dirty="0">
                <a:solidFill>
                  <a:schemeClr val="tx1"/>
                </a:solidFill>
              </a:rPr>
              <a:t>the clinician more often sides with a minority model (51% and 80% in the informative subgroup): genuinely difficult cases.</a:t>
            </a:r>
            <a:endParaRPr lang="en-US" sz="1500" dirty="0"/>
          </a:p>
        </p:txBody>
      </p:sp>
      <p:sp>
        <p:nvSpPr>
          <p:cNvPr id="18" name="card"/>
          <p:cNvSpPr/>
          <p:nvPr/>
        </p:nvSpPr>
        <p:spPr>
          <a:xfrm>
            <a:off x="6172200" y="3840480"/>
            <a:ext cx="5440680" cy="2148840"/>
          </a:xfrm>
          <a:prstGeom prst="roundRect">
            <a:avLst>
              <a:gd name="adj" fmla="val 5106"/>
            </a:avLst>
          </a:prstGeom>
          <a:solidFill>
            <a:schemeClr val="bg2"/>
          </a:solidFill>
          <a:ln/>
        </p:spPr>
      </p:sp>
      <p:sp>
        <p:nvSpPr>
          <p:cNvPr id="19" name="icon circle"/>
          <p:cNvSpPr/>
          <p:nvPr/>
        </p:nvSpPr>
        <p:spPr>
          <a:xfrm>
            <a:off x="6446520" y="4114800"/>
            <a:ext cx="594360" cy="594360"/>
          </a:xfrm>
          <a:prstGeom prst="ellipse">
            <a:avLst/>
          </a:prstGeom>
          <a:solidFill>
            <a:schemeClr val="accent2"/>
          </a:solidFill>
          <a:ln/>
        </p:spPr>
      </p:sp>
      <p:pic>
        <p:nvPicPr>
          <p:cNvPr id="20" name="icon" descr="preencoded.png"/>
          <p:cNvPicPr>
            <a:picLocks noChangeAspect="1"/>
          </p:cNvPicPr>
          <p:nvPr/>
        </p:nvPicPr>
        <p:blipFill>
          <a:blip r:embed="rId6"/>
          <a:stretch>
            <a:fillRect/>
          </a:stretch>
        </p:blipFill>
        <p:spPr>
          <a:xfrm>
            <a:off x="6606997" y="4275277"/>
            <a:ext cx="273406" cy="273406"/>
          </a:xfrm>
          <a:prstGeom prst="rect">
            <a:avLst/>
          </a:prstGeom>
        </p:spPr>
      </p:pic>
      <p:sp>
        <p:nvSpPr>
          <p:cNvPr id="21" name="Text 15"/>
          <p:cNvSpPr txBox="1"/>
          <p:nvPr/>
        </p:nvSpPr>
        <p:spPr>
          <a:xfrm>
            <a:off x="7223760" y="4114800"/>
            <a:ext cx="4206240" cy="594360"/>
          </a:xfrm>
          <a:prstGeom prst="rect">
            <a:avLst/>
          </a:prstGeom>
          <a:noFill/>
          <a:ln/>
        </p:spPr>
        <p:txBody>
          <a:bodyPr wrap="square" lIns="0" tIns="0" rIns="0" bIns="0" rtlCol="0" anchor="ctr"/>
          <a:lstStyle/>
          <a:p>
            <a:pPr marL="0" indent="0">
              <a:buNone/>
            </a:pPr>
            <a:r>
              <a:rPr lang="en-US" sz="1800" b="1" dirty="0">
                <a:solidFill>
                  <a:schemeClr val="tx2"/>
                </a:solidFill>
              </a:rPr>
              <a:t>Clinician against all models</a:t>
            </a:r>
            <a:endParaRPr lang="en-US" sz="1800" dirty="0"/>
          </a:p>
        </p:txBody>
      </p:sp>
      <p:sp>
        <p:nvSpPr>
          <p:cNvPr id="22" name="Text 16"/>
          <p:cNvSpPr txBox="1"/>
          <p:nvPr/>
        </p:nvSpPr>
        <p:spPr>
          <a:xfrm>
            <a:off x="6446520" y="4864608"/>
            <a:ext cx="4937760" cy="1051560"/>
          </a:xfrm>
          <a:prstGeom prst="rect">
            <a:avLst/>
          </a:prstGeom>
          <a:noFill/>
          <a:ln/>
        </p:spPr>
        <p:txBody>
          <a:bodyPr wrap="square" lIns="0" tIns="0" rIns="0" bIns="0" rtlCol="0" anchor="t"/>
          <a:lstStyle/>
          <a:p>
            <a:pPr marL="0" indent="0">
              <a:buNone/>
            </a:pPr>
            <a:r>
              <a:rPr lang="en-US" sz="1500" dirty="0">
                <a:solidFill>
                  <a:schemeClr val="tx1"/>
                </a:solidFill>
              </a:rPr>
              <a:t>24,498 observations (3.3%) where the clinician agrees with no model; 1,597 have an annotated value (12.3% of the subgroup).</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Clinician ≠ unknown: similar agreement across </a:t>
            </a:r>
            <a:r>
              <a:rPr lang="en-US" sz="3400" b="1" dirty="0" smtClean="0">
                <a:solidFill>
                  <a:schemeClr val="tx2"/>
                </a:solidFill>
                <a:latin typeface="+mj-lt" pitchFamily="34" charset="0"/>
                <a:ea typeface="+mj-lt" pitchFamily="34" charset="-122"/>
                <a:cs typeface="+mj-lt" pitchFamily="34" charset="-120"/>
              </a:rPr>
              <a:t>variables: </a:t>
            </a:r>
            <a:r>
              <a:rPr lang="en-US" sz="3400" b="1" dirty="0" smtClean="0">
                <a:solidFill>
                  <a:srgbClr val="D7263D"/>
                </a:solidFill>
                <a:latin typeface="+mj-lt" pitchFamily="34" charset="0"/>
                <a:ea typeface="+mj-lt" pitchFamily="34" charset="-122"/>
                <a:cs typeface="+mj-lt" pitchFamily="34" charset="-120"/>
              </a:rPr>
              <a:t>Fever </a:t>
            </a:r>
            <a:r>
              <a:rPr lang="en-US" sz="3400" b="1" dirty="0" smtClean="0">
                <a:solidFill>
                  <a:schemeClr val="tx2"/>
                </a:solidFill>
                <a:latin typeface="+mj-lt" pitchFamily="34" charset="0"/>
                <a:ea typeface="+mj-lt" pitchFamily="34" charset="-122"/>
                <a:cs typeface="+mj-lt" pitchFamily="34" charset="-120"/>
              </a:rPr>
              <a:t>&amp; </a:t>
            </a:r>
            <a:r>
              <a:rPr lang="en-US" sz="3400" b="1" dirty="0" smtClean="0">
                <a:solidFill>
                  <a:srgbClr val="1F7A74"/>
                </a:solidFill>
              </a:rPr>
              <a:t>History of drug allergy</a:t>
            </a:r>
            <a:endParaRPr lang="en-US" sz="3400" dirty="0">
              <a:solidFill>
                <a:srgbClr val="1F7A74"/>
              </a:solidFill>
            </a:endParaRPr>
          </a:p>
        </p:txBody>
      </p:sp>
      <p:graphicFrame>
        <p:nvGraphicFramePr>
          <p:cNvPr id="3" name="Chart 0"/>
          <p:cNvGraphicFramePr/>
          <p:nvPr/>
        </p:nvGraphicFramePr>
        <p:xfrm>
          <a:off x="548640" y="1371600"/>
          <a:ext cx="768096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1"/>
          <p:cNvSpPr txBox="1"/>
          <p:nvPr/>
        </p:nvSpPr>
        <p:spPr>
          <a:xfrm>
            <a:off x="8595360" y="1417320"/>
            <a:ext cx="3017520" cy="365760"/>
          </a:xfrm>
          <a:prstGeom prst="rect">
            <a:avLst/>
          </a:prstGeom>
          <a:noFill/>
          <a:ln/>
        </p:spPr>
        <p:txBody>
          <a:bodyPr wrap="square" lIns="0" tIns="0" rIns="0" bIns="0" rtlCol="0" anchor="t"/>
          <a:lstStyle/>
          <a:p>
            <a:pPr marL="0" indent="0">
              <a:buNone/>
            </a:pPr>
            <a:r>
              <a:rPr lang="en-US" sz="1400" b="1" dirty="0">
                <a:solidFill>
                  <a:schemeClr val="tx2"/>
                </a:solidFill>
              </a:rPr>
              <a:t>At least 4 of 5 models agree</a:t>
            </a:r>
            <a:endParaRPr lang="en-US" sz="1400" dirty="0"/>
          </a:p>
        </p:txBody>
      </p:sp>
      <p:sp>
        <p:nvSpPr>
          <p:cNvPr id="5" name="card"/>
          <p:cNvSpPr/>
          <p:nvPr/>
        </p:nvSpPr>
        <p:spPr>
          <a:xfrm>
            <a:off x="8595360" y="1874520"/>
            <a:ext cx="3017520" cy="1325880"/>
          </a:xfrm>
          <a:prstGeom prst="roundRect">
            <a:avLst>
              <a:gd name="adj" fmla="val 8276"/>
            </a:avLst>
          </a:prstGeom>
          <a:solidFill>
            <a:schemeClr val="bg2"/>
          </a:solidFill>
          <a:ln/>
        </p:spPr>
      </p:sp>
      <p:sp>
        <p:nvSpPr>
          <p:cNvPr id="6" name="Text 3"/>
          <p:cNvSpPr txBox="1"/>
          <p:nvPr/>
        </p:nvSpPr>
        <p:spPr>
          <a:xfrm>
            <a:off x="8823960" y="1984248"/>
            <a:ext cx="2651760" cy="685800"/>
          </a:xfrm>
          <a:prstGeom prst="rect">
            <a:avLst/>
          </a:prstGeom>
          <a:noFill/>
          <a:ln/>
        </p:spPr>
        <p:txBody>
          <a:bodyPr wrap="square" lIns="0" tIns="0" rIns="0" bIns="0" rtlCol="0" anchor="t"/>
          <a:lstStyle/>
          <a:p>
            <a:pPr marL="0" indent="0">
              <a:buNone/>
            </a:pPr>
            <a:r>
              <a:rPr lang="en-US" sz="4000" b="1" dirty="0">
                <a:solidFill>
                  <a:schemeClr val="accent4"/>
                </a:solidFill>
                <a:latin typeface="+mj-lt" pitchFamily="34" charset="0"/>
                <a:ea typeface="+mj-lt" pitchFamily="34" charset="-122"/>
                <a:cs typeface="+mj-lt" pitchFamily="34" charset="-120"/>
              </a:rPr>
              <a:t>76.9%</a:t>
            </a:r>
            <a:endParaRPr lang="en-US" sz="4000" dirty="0"/>
          </a:p>
        </p:txBody>
      </p:sp>
      <p:sp>
        <p:nvSpPr>
          <p:cNvPr id="7" name="Text 4"/>
          <p:cNvSpPr txBox="1"/>
          <p:nvPr/>
        </p:nvSpPr>
        <p:spPr>
          <a:xfrm>
            <a:off x="8823960" y="2697480"/>
            <a:ext cx="2651760" cy="365760"/>
          </a:xfrm>
          <a:prstGeom prst="rect">
            <a:avLst/>
          </a:prstGeom>
          <a:noFill/>
          <a:ln/>
        </p:spPr>
        <p:txBody>
          <a:bodyPr wrap="square" lIns="0" tIns="0" rIns="0" bIns="0" rtlCol="0" anchor="t"/>
          <a:lstStyle/>
          <a:p>
            <a:pPr marL="0" indent="0">
              <a:buNone/>
            </a:pPr>
            <a:r>
              <a:rPr lang="en-US" sz="1300" dirty="0">
                <a:solidFill>
                  <a:schemeClr val="tx1"/>
                </a:solidFill>
              </a:rPr>
              <a:t>All </a:t>
            </a:r>
            <a:r>
              <a:rPr lang="en-US" sz="1300" dirty="0" smtClean="0">
                <a:solidFill>
                  <a:schemeClr val="tx1"/>
                </a:solidFill>
              </a:rPr>
              <a:t>142 </a:t>
            </a:r>
            <a:r>
              <a:rPr lang="en-US" sz="1300" dirty="0">
                <a:solidFill>
                  <a:schemeClr val="tx1"/>
                </a:solidFill>
              </a:rPr>
              <a:t>variables · 12,946 notes</a:t>
            </a:r>
            <a:endParaRPr lang="en-US" sz="1300" dirty="0"/>
          </a:p>
        </p:txBody>
      </p:sp>
      <p:sp>
        <p:nvSpPr>
          <p:cNvPr id="8" name="card"/>
          <p:cNvSpPr/>
          <p:nvPr/>
        </p:nvSpPr>
        <p:spPr>
          <a:xfrm>
            <a:off x="8595360" y="3337560"/>
            <a:ext cx="3017520" cy="1325880"/>
          </a:xfrm>
          <a:prstGeom prst="roundRect">
            <a:avLst>
              <a:gd name="adj" fmla="val 8276"/>
            </a:avLst>
          </a:prstGeom>
          <a:solidFill>
            <a:schemeClr val="bg2"/>
          </a:solidFill>
          <a:ln/>
        </p:spPr>
      </p:sp>
      <p:sp>
        <p:nvSpPr>
          <p:cNvPr id="9" name="Text 6"/>
          <p:cNvSpPr txBox="1"/>
          <p:nvPr/>
        </p:nvSpPr>
        <p:spPr>
          <a:xfrm>
            <a:off x="8823960" y="3447288"/>
            <a:ext cx="2651760" cy="685800"/>
          </a:xfrm>
          <a:prstGeom prst="rect">
            <a:avLst/>
          </a:prstGeom>
          <a:noFill/>
          <a:ln/>
        </p:spPr>
        <p:txBody>
          <a:bodyPr wrap="square" lIns="0" tIns="0" rIns="0" bIns="0" rtlCol="0" anchor="t"/>
          <a:lstStyle/>
          <a:p>
            <a:pPr marL="0" indent="0">
              <a:buNone/>
            </a:pPr>
            <a:r>
              <a:rPr lang="en-US" sz="4000" b="1" dirty="0">
                <a:solidFill>
                  <a:srgbClr val="D7263D"/>
                </a:solidFill>
                <a:latin typeface="+mj-lt" pitchFamily="34" charset="0"/>
                <a:ea typeface="+mj-lt" pitchFamily="34" charset="-122"/>
                <a:cs typeface="+mj-lt" pitchFamily="34" charset="-120"/>
              </a:rPr>
              <a:t>75.9</a:t>
            </a:r>
            <a:r>
              <a:rPr lang="en-US" sz="4000" b="1" dirty="0">
                <a:solidFill>
                  <a:schemeClr val="accent2"/>
                </a:solidFill>
                <a:latin typeface="+mj-lt" pitchFamily="34" charset="0"/>
                <a:ea typeface="+mj-lt" pitchFamily="34" charset="-122"/>
                <a:cs typeface="+mj-lt" pitchFamily="34" charset="-120"/>
              </a:rPr>
              <a:t>%</a:t>
            </a:r>
            <a:endParaRPr lang="en-US" sz="4000" dirty="0"/>
          </a:p>
        </p:txBody>
      </p:sp>
      <p:sp>
        <p:nvSpPr>
          <p:cNvPr id="10" name="Text 7"/>
          <p:cNvSpPr txBox="1"/>
          <p:nvPr/>
        </p:nvSpPr>
        <p:spPr>
          <a:xfrm>
            <a:off x="8823960" y="4160520"/>
            <a:ext cx="2651760" cy="365760"/>
          </a:xfrm>
          <a:prstGeom prst="rect">
            <a:avLst/>
          </a:prstGeom>
          <a:noFill/>
          <a:ln/>
        </p:spPr>
        <p:txBody>
          <a:bodyPr wrap="square" lIns="0" tIns="0" rIns="0" bIns="0" rtlCol="0" anchor="t"/>
          <a:lstStyle/>
          <a:p>
            <a:pPr marL="0" indent="0">
              <a:buNone/>
            </a:pPr>
            <a:r>
              <a:rPr lang="en-US" sz="1300" dirty="0">
                <a:solidFill>
                  <a:schemeClr val="tx1"/>
                </a:solidFill>
              </a:rPr>
              <a:t>Fever on ED arrival · 29 notes</a:t>
            </a:r>
            <a:endParaRPr lang="en-US" sz="1300" dirty="0"/>
          </a:p>
        </p:txBody>
      </p:sp>
      <p:sp>
        <p:nvSpPr>
          <p:cNvPr id="11" name="card"/>
          <p:cNvSpPr/>
          <p:nvPr/>
        </p:nvSpPr>
        <p:spPr>
          <a:xfrm>
            <a:off x="8595360" y="4800600"/>
            <a:ext cx="3017520" cy="1325880"/>
          </a:xfrm>
          <a:prstGeom prst="roundRect">
            <a:avLst>
              <a:gd name="adj" fmla="val 8276"/>
            </a:avLst>
          </a:prstGeom>
          <a:solidFill>
            <a:schemeClr val="bg2"/>
          </a:solidFill>
          <a:ln/>
        </p:spPr>
      </p:sp>
      <p:sp>
        <p:nvSpPr>
          <p:cNvPr id="12" name="Text 9"/>
          <p:cNvSpPr txBox="1"/>
          <p:nvPr/>
        </p:nvSpPr>
        <p:spPr>
          <a:xfrm>
            <a:off x="8823960" y="4910328"/>
            <a:ext cx="2651760" cy="685800"/>
          </a:xfrm>
          <a:prstGeom prst="rect">
            <a:avLst/>
          </a:prstGeom>
          <a:noFill/>
          <a:ln/>
        </p:spPr>
        <p:txBody>
          <a:bodyPr wrap="square" lIns="0" tIns="0" rIns="0" bIns="0" rtlCol="0" anchor="t"/>
          <a:lstStyle/>
          <a:p>
            <a:pPr marL="0" indent="0">
              <a:buNone/>
            </a:pPr>
            <a:r>
              <a:rPr lang="en-US" sz="4000" b="1" dirty="0">
                <a:solidFill>
                  <a:srgbClr val="1F7A74"/>
                </a:solidFill>
                <a:latin typeface="+mj-lt" pitchFamily="34" charset="0"/>
                <a:ea typeface="+mj-lt" pitchFamily="34" charset="-122"/>
                <a:cs typeface="+mj-lt" pitchFamily="34" charset="-120"/>
              </a:rPr>
              <a:t>79.5</a:t>
            </a:r>
            <a:r>
              <a:rPr lang="en-US" sz="4000" b="1" dirty="0">
                <a:solidFill>
                  <a:schemeClr val="accent1"/>
                </a:solidFill>
                <a:latin typeface="+mj-lt" pitchFamily="34" charset="0"/>
                <a:ea typeface="+mj-lt" pitchFamily="34" charset="-122"/>
                <a:cs typeface="+mj-lt" pitchFamily="34" charset="-120"/>
              </a:rPr>
              <a:t>%</a:t>
            </a:r>
            <a:endParaRPr lang="en-US" sz="4000" dirty="0"/>
          </a:p>
        </p:txBody>
      </p:sp>
      <p:sp>
        <p:nvSpPr>
          <p:cNvPr id="13" name="Text 10"/>
          <p:cNvSpPr txBox="1"/>
          <p:nvPr/>
        </p:nvSpPr>
        <p:spPr>
          <a:xfrm>
            <a:off x="8823960" y="5623560"/>
            <a:ext cx="2651760" cy="365760"/>
          </a:xfrm>
          <a:prstGeom prst="rect">
            <a:avLst/>
          </a:prstGeom>
          <a:noFill/>
          <a:ln/>
        </p:spPr>
        <p:txBody>
          <a:bodyPr wrap="square" lIns="0" tIns="0" rIns="0" bIns="0" rtlCol="0" anchor="t"/>
          <a:lstStyle/>
          <a:p>
            <a:pPr marL="0" indent="0">
              <a:buNone/>
            </a:pPr>
            <a:r>
              <a:rPr lang="en-US" sz="1300" dirty="0">
                <a:solidFill>
                  <a:schemeClr val="tx1"/>
                </a:solidFill>
              </a:rPr>
              <a:t>Drug allergy (history) · 562 notes</a:t>
            </a:r>
            <a:endParaRPr lang="en-US" sz="13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12</a:t>
            </a:fld>
            <a:endParaRPr lang="en-US"/>
          </a:p>
        </p:txBody>
      </p:sp>
    </p:spTree>
    <p:extLst>
      <p:ext uri="{BB962C8B-B14F-4D97-AF65-F5344CB8AC3E}">
        <p14:creationId xmlns:p14="http://schemas.microsoft.com/office/powerpoint/2010/main" val="1759853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Clinician ≠ unknown: where the clinician stands</a:t>
            </a:r>
            <a:endParaRPr lang="en-US" sz="3400" dirty="0"/>
          </a:p>
        </p:txBody>
      </p:sp>
      <p:graphicFrame>
        <p:nvGraphicFramePr>
          <p:cNvPr id="3" name="Chart 0"/>
          <p:cNvGraphicFramePr/>
          <p:nvPr>
            <p:extLst>
              <p:ext uri="{D42A27DB-BD31-4B8C-83A1-F6EECF244321}">
                <p14:modId xmlns:p14="http://schemas.microsoft.com/office/powerpoint/2010/main" val="163899033"/>
              </p:ext>
            </p:extLst>
          </p:nvPr>
        </p:nvGraphicFramePr>
        <p:xfrm>
          <a:off x="548640" y="1325880"/>
          <a:ext cx="5486400" cy="49377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1"/>
          <p:cNvGraphicFramePr/>
          <p:nvPr>
            <p:extLst>
              <p:ext uri="{D42A27DB-BD31-4B8C-83A1-F6EECF244321}">
                <p14:modId xmlns:p14="http://schemas.microsoft.com/office/powerpoint/2010/main" val="3760412728"/>
              </p:ext>
            </p:extLst>
          </p:nvPr>
        </p:nvGraphicFramePr>
        <p:xfrm>
          <a:off x="6126480" y="1325880"/>
          <a:ext cx="5486400" cy="4937760"/>
        </p:xfrm>
        <a:graphic>
          <a:graphicData uri="http://schemas.openxmlformats.org/drawingml/2006/chart">
            <c:chart xmlns:c="http://schemas.openxmlformats.org/drawingml/2006/chart" xmlns:r="http://schemas.openxmlformats.org/officeDocument/2006/relationships" r:id="rId4"/>
          </a:graphicData>
        </a:graphic>
      </p:graphicFrame>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13</a:t>
            </a:fld>
            <a:endParaRPr lang="en-US"/>
          </a:p>
        </p:txBody>
      </p:sp>
    </p:spTree>
    <p:extLst>
      <p:ext uri="{BB962C8B-B14F-4D97-AF65-F5344CB8AC3E}">
        <p14:creationId xmlns:p14="http://schemas.microsoft.com/office/powerpoint/2010/main" val="3703859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Fever: “unknown” where the models find a value</a:t>
            </a:r>
            <a:endParaRPr lang="en-US" sz="3400" dirty="0"/>
          </a:p>
        </p:txBody>
      </p:sp>
      <p:sp>
        <p:nvSpPr>
          <p:cNvPr id="3" name="Text 1"/>
          <p:cNvSpPr txBox="1"/>
          <p:nvPr/>
        </p:nvSpPr>
        <p:spPr>
          <a:xfrm>
            <a:off x="548640" y="1371600"/>
            <a:ext cx="3931920" cy="1005840"/>
          </a:xfrm>
          <a:prstGeom prst="rect">
            <a:avLst/>
          </a:prstGeom>
          <a:noFill/>
          <a:ln/>
        </p:spPr>
        <p:txBody>
          <a:bodyPr wrap="square" lIns="0" tIns="0" rIns="0" bIns="0" rtlCol="0" anchor="b"/>
          <a:lstStyle/>
          <a:p>
            <a:pPr marL="0" indent="0">
              <a:buNone/>
            </a:pPr>
            <a:r>
              <a:rPr lang="en-US" sz="6600" b="1" dirty="0">
                <a:solidFill>
                  <a:schemeClr val="accent2"/>
                </a:solidFill>
                <a:latin typeface="+mj-lt" pitchFamily="34" charset="0"/>
                <a:ea typeface="+mj-lt" pitchFamily="34" charset="-122"/>
                <a:cs typeface="+mj-lt" pitchFamily="34" charset="-120"/>
              </a:rPr>
              <a:t>702</a:t>
            </a:r>
            <a:endParaRPr lang="en-US" sz="6600" dirty="0"/>
          </a:p>
        </p:txBody>
      </p:sp>
      <p:sp>
        <p:nvSpPr>
          <p:cNvPr id="4" name="Text 2"/>
          <p:cNvSpPr txBox="1"/>
          <p:nvPr/>
        </p:nvSpPr>
        <p:spPr>
          <a:xfrm>
            <a:off x="548640" y="2468880"/>
            <a:ext cx="3931920" cy="914400"/>
          </a:xfrm>
          <a:prstGeom prst="rect">
            <a:avLst/>
          </a:prstGeom>
          <a:noFill/>
          <a:ln/>
        </p:spPr>
        <p:txBody>
          <a:bodyPr wrap="square" lIns="0" tIns="0" rIns="0" bIns="0" rtlCol="0" anchor="t"/>
          <a:lstStyle/>
          <a:p>
            <a:pPr marL="0" indent="0">
              <a:buNone/>
            </a:pPr>
            <a:r>
              <a:rPr lang="en-US" sz="1600" dirty="0">
                <a:solidFill>
                  <a:schemeClr val="tx1"/>
                </a:solidFill>
              </a:rPr>
              <a:t>notes in which all 5 models agree on the same value for fever, while the clinician annotated “unknown”.</a:t>
            </a:r>
            <a:endParaRPr lang="en-US" sz="1600" dirty="0"/>
          </a:p>
        </p:txBody>
      </p:sp>
      <p:sp>
        <p:nvSpPr>
          <p:cNvPr id="5" name="card"/>
          <p:cNvSpPr/>
          <p:nvPr/>
        </p:nvSpPr>
        <p:spPr>
          <a:xfrm>
            <a:off x="548640" y="3611880"/>
            <a:ext cx="3931920" cy="2514600"/>
          </a:xfrm>
          <a:prstGeom prst="roundRect">
            <a:avLst>
              <a:gd name="adj" fmla="val 4364"/>
            </a:avLst>
          </a:prstGeom>
          <a:solidFill>
            <a:schemeClr val="bg2"/>
          </a:solidFill>
          <a:ln/>
        </p:spPr>
      </p:sp>
      <p:sp>
        <p:nvSpPr>
          <p:cNvPr id="6" name="Text 4"/>
          <p:cNvSpPr txBox="1"/>
          <p:nvPr/>
        </p:nvSpPr>
        <p:spPr>
          <a:xfrm>
            <a:off x="777240" y="3794760"/>
            <a:ext cx="3520440" cy="2194560"/>
          </a:xfrm>
          <a:prstGeom prst="rect">
            <a:avLst/>
          </a:prstGeom>
          <a:noFill/>
          <a:ln/>
        </p:spPr>
        <p:txBody>
          <a:bodyPr wrap="square" lIns="0" tIns="0" rIns="0" bIns="0" rtlCol="0" anchor="t"/>
          <a:lstStyle/>
          <a:p>
            <a:pPr marL="0" indent="0">
              <a:buNone/>
            </a:pPr>
            <a:r>
              <a:rPr lang="en-US" sz="1400" b="1" dirty="0">
                <a:solidFill>
                  <a:schemeClr val="tx2"/>
                </a:solidFill>
              </a:rPr>
              <a:t>How we count it. </a:t>
            </a:r>
            <a:r>
              <a:rPr lang="en-US" sz="1400" dirty="0">
                <a:solidFill>
                  <a:schemeClr val="tx1"/>
                </a:solidFill>
              </a:rPr>
              <a:t>The clinician says “unknown” but the largest group of models agrees on a value (present or absent). This happens when the clinician sides with a smaller model group or with no model.</a:t>
            </a:r>
            <a:endParaRPr lang="en-US" sz="1400" dirty="0"/>
          </a:p>
          <a:p>
            <a:pPr marL="0" indent="0">
              <a:buNone/>
            </a:pPr>
            <a:r>
              <a:rPr lang="en-US" sz="800" dirty="0">
                <a:solidFill>
                  <a:schemeClr val="tx1"/>
                </a:solidFill>
              </a:rPr>
              <a:t> </a:t>
            </a:r>
            <a:endParaRPr lang="en-US" sz="1400" dirty="0"/>
          </a:p>
          <a:p>
            <a:pPr marL="0" indent="0">
              <a:buNone/>
            </a:pPr>
            <a:r>
              <a:rPr lang="en-US" sz="1400" b="1" dirty="0">
                <a:solidFill>
                  <a:schemeClr val="accent2"/>
                </a:solidFill>
              </a:rPr>
              <a:t>Fever: 1,143 of 4,864 clinician “unknown” annotations.</a:t>
            </a:r>
            <a:endParaRPr lang="en-US" sz="1400" dirty="0"/>
          </a:p>
        </p:txBody>
      </p:sp>
      <p:graphicFrame>
        <p:nvGraphicFramePr>
          <p:cNvPr id="7" name="Chart 0"/>
          <p:cNvGraphicFramePr/>
          <p:nvPr/>
        </p:nvGraphicFramePr>
        <p:xfrm>
          <a:off x="4846320" y="1325880"/>
          <a:ext cx="329184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8" name="card"/>
          <p:cNvSpPr/>
          <p:nvPr/>
        </p:nvSpPr>
        <p:spPr>
          <a:xfrm>
            <a:off x="8412480" y="1463040"/>
            <a:ext cx="3200400" cy="1417320"/>
          </a:xfrm>
          <a:prstGeom prst="roundRect">
            <a:avLst>
              <a:gd name="adj" fmla="val 7742"/>
            </a:avLst>
          </a:prstGeom>
          <a:solidFill>
            <a:schemeClr val="bg2"/>
          </a:solidFill>
          <a:ln/>
        </p:spPr>
      </p:sp>
      <p:sp>
        <p:nvSpPr>
          <p:cNvPr id="9" name="icon circle"/>
          <p:cNvSpPr/>
          <p:nvPr/>
        </p:nvSpPr>
        <p:spPr>
          <a:xfrm>
            <a:off x="8577072" y="1627632"/>
            <a:ext cx="457200" cy="457200"/>
          </a:xfrm>
          <a:prstGeom prst="ellipse">
            <a:avLst/>
          </a:prstGeom>
          <a:solidFill>
            <a:schemeClr val="accent2"/>
          </a:solidFill>
          <a:ln/>
        </p:spPr>
      </p:sp>
      <p:pic>
        <p:nvPicPr>
          <p:cNvPr id="10" name="icon" descr="preencoded.png"/>
          <p:cNvPicPr>
            <a:picLocks noChangeAspect="1"/>
          </p:cNvPicPr>
          <p:nvPr/>
        </p:nvPicPr>
        <p:blipFill>
          <a:blip r:embed="rId4"/>
          <a:stretch>
            <a:fillRect/>
          </a:stretch>
        </p:blipFill>
        <p:spPr>
          <a:xfrm>
            <a:off x="8700516" y="1751076"/>
            <a:ext cx="210312" cy="210312"/>
          </a:xfrm>
          <a:prstGeom prst="rect">
            <a:avLst/>
          </a:prstGeom>
        </p:spPr>
      </p:pic>
      <p:sp>
        <p:nvSpPr>
          <p:cNvPr id="11" name="Text 7"/>
          <p:cNvSpPr txBox="1"/>
          <p:nvPr/>
        </p:nvSpPr>
        <p:spPr>
          <a:xfrm>
            <a:off x="9144000" y="1627632"/>
            <a:ext cx="2377440" cy="457200"/>
          </a:xfrm>
          <a:prstGeom prst="rect">
            <a:avLst/>
          </a:prstGeom>
          <a:noFill/>
          <a:ln/>
        </p:spPr>
        <p:txBody>
          <a:bodyPr wrap="square" lIns="0" tIns="0" rIns="0" bIns="0" rtlCol="0" anchor="ctr"/>
          <a:lstStyle/>
          <a:p>
            <a:pPr marL="0" indent="0">
              <a:buNone/>
            </a:pPr>
            <a:r>
              <a:rPr lang="en-US" sz="1600" b="1" dirty="0">
                <a:solidFill>
                  <a:schemeClr val="tx2"/>
                </a:solidFill>
              </a:rPr>
              <a:t>Clinician omission</a:t>
            </a:r>
            <a:endParaRPr lang="en-US" sz="1600" dirty="0"/>
          </a:p>
        </p:txBody>
      </p:sp>
      <p:sp>
        <p:nvSpPr>
          <p:cNvPr id="12" name="Text 8"/>
          <p:cNvSpPr txBox="1"/>
          <p:nvPr/>
        </p:nvSpPr>
        <p:spPr>
          <a:xfrm>
            <a:off x="8577072" y="2148840"/>
            <a:ext cx="2926080" cy="685800"/>
          </a:xfrm>
          <a:prstGeom prst="rect">
            <a:avLst/>
          </a:prstGeom>
          <a:noFill/>
          <a:ln/>
        </p:spPr>
        <p:txBody>
          <a:bodyPr wrap="square" lIns="0" tIns="0" rIns="0" bIns="0" rtlCol="0" anchor="t"/>
          <a:lstStyle/>
          <a:p>
            <a:pPr marL="0" indent="0">
              <a:buNone/>
            </a:pPr>
            <a:r>
              <a:rPr lang="en-US" sz="1200" dirty="0">
                <a:solidFill>
                  <a:schemeClr val="tx1"/>
                </a:solidFill>
              </a:rPr>
              <a:t>Temperature or fever is reported in the note (e.g. vital signs) but the clinician did not annotate it.</a:t>
            </a:r>
            <a:endParaRPr lang="en-US" sz="1200" dirty="0"/>
          </a:p>
        </p:txBody>
      </p:sp>
      <p:sp>
        <p:nvSpPr>
          <p:cNvPr id="13" name="card"/>
          <p:cNvSpPr/>
          <p:nvPr/>
        </p:nvSpPr>
        <p:spPr>
          <a:xfrm>
            <a:off x="8412480" y="3035808"/>
            <a:ext cx="3200400" cy="1417320"/>
          </a:xfrm>
          <a:prstGeom prst="roundRect">
            <a:avLst>
              <a:gd name="adj" fmla="val 7742"/>
            </a:avLst>
          </a:prstGeom>
          <a:solidFill>
            <a:schemeClr val="bg2"/>
          </a:solidFill>
          <a:ln/>
        </p:spPr>
      </p:sp>
      <p:sp>
        <p:nvSpPr>
          <p:cNvPr id="14" name="icon circle"/>
          <p:cNvSpPr/>
          <p:nvPr/>
        </p:nvSpPr>
        <p:spPr>
          <a:xfrm>
            <a:off x="8577072" y="3200400"/>
            <a:ext cx="457200" cy="457200"/>
          </a:xfrm>
          <a:prstGeom prst="ellipse">
            <a:avLst/>
          </a:prstGeom>
          <a:solidFill>
            <a:schemeClr val="accent1"/>
          </a:solidFill>
          <a:ln/>
        </p:spPr>
      </p:sp>
      <p:pic>
        <p:nvPicPr>
          <p:cNvPr id="15" name="icon" descr="preencoded.png"/>
          <p:cNvPicPr>
            <a:picLocks noChangeAspect="1"/>
          </p:cNvPicPr>
          <p:nvPr/>
        </p:nvPicPr>
        <p:blipFill>
          <a:blip r:embed="rId5"/>
          <a:stretch>
            <a:fillRect/>
          </a:stretch>
        </p:blipFill>
        <p:spPr>
          <a:xfrm>
            <a:off x="8700516" y="3323844"/>
            <a:ext cx="210312" cy="210312"/>
          </a:xfrm>
          <a:prstGeom prst="rect">
            <a:avLst/>
          </a:prstGeom>
        </p:spPr>
      </p:pic>
      <p:sp>
        <p:nvSpPr>
          <p:cNvPr id="16" name="Text 11"/>
          <p:cNvSpPr txBox="1"/>
          <p:nvPr/>
        </p:nvSpPr>
        <p:spPr>
          <a:xfrm>
            <a:off x="9144000" y="3200400"/>
            <a:ext cx="2377440" cy="457200"/>
          </a:xfrm>
          <a:prstGeom prst="rect">
            <a:avLst/>
          </a:prstGeom>
          <a:noFill/>
          <a:ln/>
        </p:spPr>
        <p:txBody>
          <a:bodyPr wrap="square" lIns="0" tIns="0" rIns="0" bIns="0" rtlCol="0" anchor="ctr"/>
          <a:lstStyle/>
          <a:p>
            <a:pPr marL="0" indent="0">
              <a:buNone/>
            </a:pPr>
            <a:r>
              <a:rPr lang="en-US" sz="1600" b="1" dirty="0">
                <a:solidFill>
                  <a:schemeClr val="tx2"/>
                </a:solidFill>
              </a:rPr>
              <a:t>Model inference</a:t>
            </a:r>
            <a:endParaRPr lang="en-US" sz="1600" dirty="0"/>
          </a:p>
        </p:txBody>
      </p:sp>
      <p:sp>
        <p:nvSpPr>
          <p:cNvPr id="17" name="Text 12"/>
          <p:cNvSpPr txBox="1"/>
          <p:nvPr/>
        </p:nvSpPr>
        <p:spPr>
          <a:xfrm>
            <a:off x="8577072" y="3721608"/>
            <a:ext cx="2926080" cy="685800"/>
          </a:xfrm>
          <a:prstGeom prst="rect">
            <a:avLst/>
          </a:prstGeom>
          <a:noFill/>
          <a:ln/>
        </p:spPr>
        <p:txBody>
          <a:bodyPr wrap="square" lIns="0" tIns="0" rIns="0" bIns="0" rtlCol="0" anchor="t"/>
          <a:lstStyle/>
          <a:p>
            <a:pPr marL="0" indent="0">
              <a:buNone/>
            </a:pPr>
            <a:r>
              <a:rPr lang="en-US" sz="1200" dirty="0">
                <a:solidFill>
                  <a:schemeClr val="tx1"/>
                </a:solidFill>
              </a:rPr>
              <a:t>The note is silent and the models infer “no fever”: the clinician’s “unknown” would then be right.</a:t>
            </a:r>
            <a:endParaRPr lang="en-US" sz="1200" dirty="0"/>
          </a:p>
        </p:txBody>
      </p:sp>
      <p:sp>
        <p:nvSpPr>
          <p:cNvPr id="18" name="card"/>
          <p:cNvSpPr/>
          <p:nvPr/>
        </p:nvSpPr>
        <p:spPr>
          <a:xfrm>
            <a:off x="8412480" y="4608576"/>
            <a:ext cx="3200400" cy="1417320"/>
          </a:xfrm>
          <a:prstGeom prst="roundRect">
            <a:avLst>
              <a:gd name="adj" fmla="val 7742"/>
            </a:avLst>
          </a:prstGeom>
          <a:solidFill>
            <a:schemeClr val="bg2"/>
          </a:solidFill>
          <a:ln/>
        </p:spPr>
      </p:sp>
      <p:sp>
        <p:nvSpPr>
          <p:cNvPr id="19" name="icon circle"/>
          <p:cNvSpPr/>
          <p:nvPr/>
        </p:nvSpPr>
        <p:spPr>
          <a:xfrm>
            <a:off x="8577072" y="4773168"/>
            <a:ext cx="457200" cy="457200"/>
          </a:xfrm>
          <a:prstGeom prst="ellipse">
            <a:avLst/>
          </a:prstGeom>
          <a:solidFill>
            <a:schemeClr val="accent6"/>
          </a:solidFill>
          <a:ln/>
        </p:spPr>
      </p:sp>
      <p:pic>
        <p:nvPicPr>
          <p:cNvPr id="20" name="icon" descr="preencoded.png"/>
          <p:cNvPicPr>
            <a:picLocks noChangeAspect="1"/>
          </p:cNvPicPr>
          <p:nvPr/>
        </p:nvPicPr>
        <p:blipFill>
          <a:blip r:embed="rId6"/>
          <a:stretch>
            <a:fillRect/>
          </a:stretch>
        </p:blipFill>
        <p:spPr>
          <a:xfrm>
            <a:off x="8700516" y="4896612"/>
            <a:ext cx="210312" cy="210312"/>
          </a:xfrm>
          <a:prstGeom prst="rect">
            <a:avLst/>
          </a:prstGeom>
        </p:spPr>
      </p:pic>
      <p:sp>
        <p:nvSpPr>
          <p:cNvPr id="21" name="Text 15"/>
          <p:cNvSpPr txBox="1"/>
          <p:nvPr/>
        </p:nvSpPr>
        <p:spPr>
          <a:xfrm>
            <a:off x="9144000" y="4773168"/>
            <a:ext cx="2377440" cy="457200"/>
          </a:xfrm>
          <a:prstGeom prst="rect">
            <a:avLst/>
          </a:prstGeom>
          <a:noFill/>
          <a:ln/>
        </p:spPr>
        <p:txBody>
          <a:bodyPr wrap="square" lIns="0" tIns="0" rIns="0" bIns="0" rtlCol="0" anchor="ctr"/>
          <a:lstStyle/>
          <a:p>
            <a:pPr marL="0" indent="0">
              <a:buNone/>
            </a:pPr>
            <a:r>
              <a:rPr lang="en-US" sz="1600" b="1" dirty="0">
                <a:solidFill>
                  <a:schemeClr val="tx2"/>
                </a:solidFill>
              </a:rPr>
              <a:t>How to tell</a:t>
            </a:r>
            <a:endParaRPr lang="en-US" sz="1600" dirty="0"/>
          </a:p>
        </p:txBody>
      </p:sp>
      <p:sp>
        <p:nvSpPr>
          <p:cNvPr id="22" name="Text 16"/>
          <p:cNvSpPr txBox="1"/>
          <p:nvPr/>
        </p:nvSpPr>
        <p:spPr>
          <a:xfrm>
            <a:off x="8577072" y="5294376"/>
            <a:ext cx="2926080" cy="685800"/>
          </a:xfrm>
          <a:prstGeom prst="rect">
            <a:avLst/>
          </a:prstGeom>
          <a:noFill/>
          <a:ln/>
        </p:spPr>
        <p:txBody>
          <a:bodyPr wrap="square" lIns="0" tIns="0" rIns="0" bIns="0" rtlCol="0" anchor="t"/>
          <a:lstStyle/>
          <a:p>
            <a:pPr marL="0" indent="0">
              <a:buNone/>
            </a:pPr>
            <a:r>
              <a:rPr lang="en-US" sz="1200" dirty="0">
                <a:solidFill>
                  <a:schemeClr val="tx1"/>
                </a:solidFill>
              </a:rPr>
              <a:t>Review a random sample of the 702 notes before deciding how to correct this variable.</a:t>
            </a:r>
            <a:endParaRPr lang="en-US" sz="12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14</a:t>
            </a:fld>
            <a:endParaRPr lang="en-US"/>
          </a:p>
        </p:txBody>
      </p:sp>
    </p:spTree>
    <p:extLst>
      <p:ext uri="{BB962C8B-B14F-4D97-AF65-F5344CB8AC3E}">
        <p14:creationId xmlns:p14="http://schemas.microsoft.com/office/powerpoint/2010/main" val="25193064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The 702 notes: what the 5 models say</a:t>
            </a:r>
            <a:endParaRPr lang="en-US" sz="3400" dirty="0"/>
          </a:p>
        </p:txBody>
      </p:sp>
      <p:sp>
        <p:nvSpPr>
          <p:cNvPr id="3" name="Text 1"/>
          <p:cNvSpPr txBox="1"/>
          <p:nvPr/>
        </p:nvSpPr>
        <p:spPr>
          <a:xfrm>
            <a:off x="548640" y="1371600"/>
            <a:ext cx="3931920" cy="1005840"/>
          </a:xfrm>
          <a:prstGeom prst="rect">
            <a:avLst/>
          </a:prstGeom>
          <a:noFill/>
          <a:ln/>
        </p:spPr>
        <p:txBody>
          <a:bodyPr wrap="square" lIns="0" tIns="0" rIns="0" bIns="0" rtlCol="0" anchor="b"/>
          <a:lstStyle/>
          <a:p>
            <a:pPr marL="0" indent="0">
              <a:buNone/>
            </a:pPr>
            <a:r>
              <a:rPr lang="en-US" sz="6600" b="1" dirty="0">
                <a:solidFill>
                  <a:schemeClr val="accent2"/>
                </a:solidFill>
                <a:latin typeface="+mj-lt" pitchFamily="34" charset="0"/>
                <a:ea typeface="+mj-lt" pitchFamily="34" charset="-122"/>
                <a:cs typeface="+mj-lt" pitchFamily="34" charset="-120"/>
              </a:rPr>
              <a:t>702</a:t>
            </a:r>
            <a:endParaRPr lang="en-US" sz="6600" dirty="0"/>
          </a:p>
        </p:txBody>
      </p:sp>
      <p:sp>
        <p:nvSpPr>
          <p:cNvPr id="4" name="Text 2"/>
          <p:cNvSpPr txBox="1"/>
          <p:nvPr/>
        </p:nvSpPr>
        <p:spPr>
          <a:xfrm>
            <a:off x="548640" y="2468880"/>
            <a:ext cx="3931920" cy="914400"/>
          </a:xfrm>
          <a:prstGeom prst="rect">
            <a:avLst/>
          </a:prstGeom>
          <a:noFill/>
          <a:ln/>
        </p:spPr>
        <p:txBody>
          <a:bodyPr wrap="square" lIns="0" tIns="0" rIns="0" bIns="0" rtlCol="0" anchor="t"/>
          <a:lstStyle/>
          <a:p>
            <a:pPr marL="0" indent="0">
              <a:buNone/>
            </a:pPr>
            <a:r>
              <a:rPr lang="en-US" sz="1600" dirty="0">
                <a:solidFill>
                  <a:schemeClr val="tx1"/>
                </a:solidFill>
              </a:rPr>
              <a:t>fever notes where all 5 models agree and the clinician recorded “unknown”: possible clinician false negatives.</a:t>
            </a:r>
            <a:endParaRPr lang="en-US" sz="1600" dirty="0"/>
          </a:p>
        </p:txBody>
      </p:sp>
      <p:sp>
        <p:nvSpPr>
          <p:cNvPr id="5" name="Text 3"/>
          <p:cNvSpPr txBox="1"/>
          <p:nvPr/>
        </p:nvSpPr>
        <p:spPr>
          <a:xfrm>
            <a:off x="548640" y="3611880"/>
            <a:ext cx="3931920" cy="365760"/>
          </a:xfrm>
          <a:prstGeom prst="rect">
            <a:avLst/>
          </a:prstGeom>
          <a:noFill/>
          <a:ln/>
        </p:spPr>
        <p:txBody>
          <a:bodyPr wrap="square" lIns="0" tIns="0" rIns="0" bIns="0" rtlCol="0" anchor="t"/>
          <a:lstStyle/>
          <a:p>
            <a:pPr marL="0" indent="0">
              <a:buNone/>
            </a:pPr>
            <a:r>
              <a:rPr lang="en-US" sz="1500" b="1" dirty="0">
                <a:solidFill>
                  <a:schemeClr val="tx2"/>
                </a:solidFill>
              </a:rPr>
              <a:t>We re-read them with Claude, as a referee</a:t>
            </a:r>
            <a:endParaRPr lang="en-US" sz="1500" dirty="0"/>
          </a:p>
        </p:txBody>
      </p:sp>
      <p:sp>
        <p:nvSpPr>
          <p:cNvPr id="6" name="card"/>
          <p:cNvSpPr/>
          <p:nvPr/>
        </p:nvSpPr>
        <p:spPr>
          <a:xfrm>
            <a:off x="548640" y="4114800"/>
            <a:ext cx="3931920" cy="868680"/>
          </a:xfrm>
          <a:prstGeom prst="roundRect">
            <a:avLst>
              <a:gd name="adj" fmla="val 12632"/>
            </a:avLst>
          </a:prstGeom>
          <a:solidFill>
            <a:schemeClr val="bg2"/>
          </a:solidFill>
          <a:ln/>
        </p:spPr>
      </p:sp>
      <p:sp>
        <p:nvSpPr>
          <p:cNvPr id="7" name="icon circle"/>
          <p:cNvSpPr/>
          <p:nvPr/>
        </p:nvSpPr>
        <p:spPr>
          <a:xfrm>
            <a:off x="713232" y="4297680"/>
            <a:ext cx="502920" cy="502920"/>
          </a:xfrm>
          <a:prstGeom prst="ellipse">
            <a:avLst/>
          </a:prstGeom>
          <a:solidFill>
            <a:schemeClr val="accent6"/>
          </a:solidFill>
          <a:ln/>
        </p:spPr>
      </p:sp>
      <p:pic>
        <p:nvPicPr>
          <p:cNvPr id="8" name="icon" descr="preencoded.png"/>
          <p:cNvPicPr>
            <a:picLocks noChangeAspect="1"/>
          </p:cNvPicPr>
          <p:nvPr/>
        </p:nvPicPr>
        <p:blipFill>
          <a:blip r:embed="rId3"/>
          <a:stretch>
            <a:fillRect/>
          </a:stretch>
        </p:blipFill>
        <p:spPr>
          <a:xfrm>
            <a:off x="849020" y="4433468"/>
            <a:ext cx="231343" cy="231343"/>
          </a:xfrm>
          <a:prstGeom prst="rect">
            <a:avLst/>
          </a:prstGeom>
        </p:spPr>
      </p:pic>
      <p:sp>
        <p:nvSpPr>
          <p:cNvPr id="9" name="Text 6"/>
          <p:cNvSpPr txBox="1"/>
          <p:nvPr/>
        </p:nvSpPr>
        <p:spPr>
          <a:xfrm>
            <a:off x="1371600" y="4206240"/>
            <a:ext cx="3017520" cy="685800"/>
          </a:xfrm>
          <a:prstGeom prst="rect">
            <a:avLst/>
          </a:prstGeom>
          <a:noFill/>
          <a:ln/>
        </p:spPr>
        <p:txBody>
          <a:bodyPr wrap="square" lIns="0" tIns="0" rIns="0" bIns="0" rtlCol="0" anchor="ctr"/>
          <a:lstStyle/>
          <a:p>
            <a:pPr marL="0" indent="0">
              <a:buNone/>
            </a:pPr>
            <a:r>
              <a:rPr lang="en-US" sz="1500" b="1" dirty="0">
                <a:solidFill>
                  <a:schemeClr val="tx2"/>
                </a:solidFill>
              </a:rPr>
              <a:t>Short prompt</a:t>
            </a:r>
            <a:endParaRPr lang="en-US" sz="1500" dirty="0"/>
          </a:p>
          <a:p>
            <a:pPr marL="0" indent="0">
              <a:buNone/>
            </a:pPr>
            <a:r>
              <a:rPr lang="en-US" sz="1300" dirty="0">
                <a:solidFill>
                  <a:schemeClr val="tx1"/>
                </a:solidFill>
              </a:rPr>
              <a:t>the same brief prompt used for the 5 medium-sized models</a:t>
            </a:r>
            <a:endParaRPr lang="en-US" sz="1500" dirty="0"/>
          </a:p>
        </p:txBody>
      </p:sp>
      <p:sp>
        <p:nvSpPr>
          <p:cNvPr id="10" name="card"/>
          <p:cNvSpPr/>
          <p:nvPr/>
        </p:nvSpPr>
        <p:spPr>
          <a:xfrm>
            <a:off x="548640" y="5138928"/>
            <a:ext cx="3931920" cy="868680"/>
          </a:xfrm>
          <a:prstGeom prst="roundRect">
            <a:avLst>
              <a:gd name="adj" fmla="val 12632"/>
            </a:avLst>
          </a:prstGeom>
          <a:solidFill>
            <a:schemeClr val="bg2"/>
          </a:solidFill>
          <a:ln/>
        </p:spPr>
      </p:sp>
      <p:sp>
        <p:nvSpPr>
          <p:cNvPr id="11" name="icon circle"/>
          <p:cNvSpPr/>
          <p:nvPr/>
        </p:nvSpPr>
        <p:spPr>
          <a:xfrm>
            <a:off x="713232" y="5321808"/>
            <a:ext cx="502920" cy="502920"/>
          </a:xfrm>
          <a:prstGeom prst="ellipse">
            <a:avLst/>
          </a:prstGeom>
          <a:solidFill>
            <a:schemeClr val="accent1"/>
          </a:solidFill>
          <a:ln/>
        </p:spPr>
      </p:sp>
      <p:pic>
        <p:nvPicPr>
          <p:cNvPr id="12" name="icon" descr="preencoded.png"/>
          <p:cNvPicPr>
            <a:picLocks noChangeAspect="1"/>
          </p:cNvPicPr>
          <p:nvPr/>
        </p:nvPicPr>
        <p:blipFill>
          <a:blip r:embed="rId3"/>
          <a:stretch>
            <a:fillRect/>
          </a:stretch>
        </p:blipFill>
        <p:spPr>
          <a:xfrm>
            <a:off x="849020" y="5457596"/>
            <a:ext cx="231343" cy="231343"/>
          </a:xfrm>
          <a:prstGeom prst="rect">
            <a:avLst/>
          </a:prstGeom>
        </p:spPr>
      </p:pic>
      <p:sp>
        <p:nvSpPr>
          <p:cNvPr id="13" name="Text 9"/>
          <p:cNvSpPr txBox="1"/>
          <p:nvPr/>
        </p:nvSpPr>
        <p:spPr>
          <a:xfrm>
            <a:off x="1371600" y="5230368"/>
            <a:ext cx="3017520" cy="685800"/>
          </a:xfrm>
          <a:prstGeom prst="rect">
            <a:avLst/>
          </a:prstGeom>
          <a:noFill/>
          <a:ln/>
        </p:spPr>
        <p:txBody>
          <a:bodyPr wrap="square" lIns="0" tIns="0" rIns="0" bIns="0" rtlCol="0" anchor="ctr"/>
          <a:lstStyle/>
          <a:p>
            <a:pPr marL="0" indent="0">
              <a:buNone/>
            </a:pPr>
            <a:r>
              <a:rPr lang="en-US" sz="1500" b="1" dirty="0">
                <a:solidFill>
                  <a:schemeClr val="tx2"/>
                </a:solidFill>
              </a:rPr>
              <a:t>Long prompt</a:t>
            </a:r>
            <a:endParaRPr lang="en-US" sz="1500" dirty="0"/>
          </a:p>
          <a:p>
            <a:pPr marL="0" indent="0">
              <a:buNone/>
            </a:pPr>
            <a:r>
              <a:rPr lang="en-US" sz="1300" dirty="0">
                <a:solidFill>
                  <a:schemeClr val="tx1"/>
                </a:solidFill>
              </a:rPr>
              <a:t>a more detailed prompt</a:t>
            </a:r>
            <a:endParaRPr lang="en-US" sz="1500" dirty="0"/>
          </a:p>
        </p:txBody>
      </p:sp>
      <p:graphicFrame>
        <p:nvGraphicFramePr>
          <p:cNvPr id="14" name="Chart 0"/>
          <p:cNvGraphicFramePr/>
          <p:nvPr/>
        </p:nvGraphicFramePr>
        <p:xfrm>
          <a:off x="4937760" y="1371600"/>
          <a:ext cx="6675120" cy="4754880"/>
        </p:xfrm>
        <a:graphic>
          <a:graphicData uri="http://schemas.openxmlformats.org/drawingml/2006/chart">
            <c:chart xmlns:c="http://schemas.openxmlformats.org/drawingml/2006/chart" xmlns:r="http://schemas.openxmlformats.org/officeDocument/2006/relationships" r:id="rId4"/>
          </a:graphicData>
        </a:graphic>
      </p:graphicFrame>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15</a:t>
            </a:fld>
            <a:endParaRPr lang="en-US"/>
          </a:p>
        </p:txBody>
      </p:sp>
    </p:spTree>
    <p:extLst>
      <p:ext uri="{BB962C8B-B14F-4D97-AF65-F5344CB8AC3E}">
        <p14:creationId xmlns:p14="http://schemas.microsoft.com/office/powerpoint/2010/main" val="1084103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Claude as referee: no gain over the 5 models</a:t>
            </a:r>
            <a:endParaRPr lang="en-US" sz="3400" dirty="0"/>
          </a:p>
        </p:txBody>
      </p:sp>
      <p:graphicFrame>
        <p:nvGraphicFramePr>
          <p:cNvPr id="18" name="Table 0"/>
          <p:cNvGraphicFramePr>
            <a:graphicFrameLocks noGrp="1"/>
          </p:cNvGraphicFramePr>
          <p:nvPr>
            <p:extLst/>
          </p:nvPr>
        </p:nvGraphicFramePr>
        <p:xfrm>
          <a:off x="548640" y="1325880"/>
          <a:ext cx="11064240" cy="1975104"/>
        </p:xfrm>
        <a:graphic>
          <a:graphicData uri="http://schemas.openxmlformats.org/drawingml/2006/table">
            <a:tbl>
              <a:tblPr/>
              <a:tblGrid>
                <a:gridCol w="210312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325880">
                  <a:extLst>
                    <a:ext uri="{9D8B030D-6E8A-4147-A177-3AD203B41FA5}">
                      <a16:colId xmlns:a16="http://schemas.microsoft.com/office/drawing/2014/main" val="20002"/>
                    </a:ext>
                  </a:extLst>
                </a:gridCol>
                <a:gridCol w="1325880">
                  <a:extLst>
                    <a:ext uri="{9D8B030D-6E8A-4147-A177-3AD203B41FA5}">
                      <a16:colId xmlns:a16="http://schemas.microsoft.com/office/drawing/2014/main" val="20003"/>
                    </a:ext>
                  </a:extLst>
                </a:gridCol>
                <a:gridCol w="1325880">
                  <a:extLst>
                    <a:ext uri="{9D8B030D-6E8A-4147-A177-3AD203B41FA5}">
                      <a16:colId xmlns:a16="http://schemas.microsoft.com/office/drawing/2014/main" val="20004"/>
                    </a:ext>
                  </a:extLst>
                </a:gridCol>
                <a:gridCol w="1325880">
                  <a:extLst>
                    <a:ext uri="{9D8B030D-6E8A-4147-A177-3AD203B41FA5}">
                      <a16:colId xmlns:a16="http://schemas.microsoft.com/office/drawing/2014/main" val="20005"/>
                    </a:ext>
                  </a:extLst>
                </a:gridCol>
                <a:gridCol w="1325880">
                  <a:extLst>
                    <a:ext uri="{9D8B030D-6E8A-4147-A177-3AD203B41FA5}">
                      <a16:colId xmlns:a16="http://schemas.microsoft.com/office/drawing/2014/main" val="20006"/>
                    </a:ext>
                  </a:extLst>
                </a:gridCol>
                <a:gridCol w="1325880">
                  <a:extLst>
                    <a:ext uri="{9D8B030D-6E8A-4147-A177-3AD203B41FA5}">
                      <a16:colId xmlns:a16="http://schemas.microsoft.com/office/drawing/2014/main" val="20007"/>
                    </a:ext>
                  </a:extLst>
                </a:gridCol>
              </a:tblGrid>
              <a:tr h="329184">
                <a:tc rowSpan="2">
                  <a:txBody>
                    <a:bodyPr/>
                    <a:lstStyle/>
                    <a:p>
                      <a:pPr marL="0" indent="0">
                        <a:buNone/>
                      </a:pPr>
                      <a:r>
                        <a:rPr lang="en-US" sz="1300" b="1" dirty="0">
                          <a:solidFill>
                            <a:schemeClr val="bg1"/>
                          </a:solidFill>
                          <a:latin typeface="Calibri" pitchFamily="34" charset="0"/>
                          <a:ea typeface="Calibri" pitchFamily="34" charset="-122"/>
                          <a:cs typeface="Calibri" pitchFamily="34" charset="-120"/>
                        </a:rPr>
                        <a:t>What the 5 models say</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tx2"/>
                    </a:solidFill>
                  </a:tcPr>
                </a:tc>
                <a:tc rowSpan="2">
                  <a:txBody>
                    <a:bodyPr/>
                    <a:lstStyle/>
                    <a:p>
                      <a:pPr marL="0" indent="0" algn="r">
                        <a:buNone/>
                      </a:pPr>
                      <a:r>
                        <a:rPr lang="en-US" sz="1300" b="1" dirty="0">
                          <a:solidFill>
                            <a:schemeClr val="bg1"/>
                          </a:solidFill>
                          <a:latin typeface="Calibri" pitchFamily="34" charset="0"/>
                          <a:ea typeface="Calibri" pitchFamily="34" charset="-122"/>
                          <a:cs typeface="Calibri" pitchFamily="34" charset="-120"/>
                        </a:rPr>
                        <a:t>Notes</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tx2"/>
                    </a:solidFill>
                  </a:tcPr>
                </a:tc>
                <a:tc gridSpan="3">
                  <a:txBody>
                    <a:bodyPr/>
                    <a:lstStyle/>
                    <a:p>
                      <a:pPr marL="0" indent="0" algn="ctr">
                        <a:buNone/>
                      </a:pPr>
                      <a:r>
                        <a:rPr lang="en-US" sz="1300" b="1" dirty="0">
                          <a:solidFill>
                            <a:schemeClr val="bg1"/>
                          </a:solidFill>
                          <a:latin typeface="Calibri" pitchFamily="34" charset="0"/>
                          <a:ea typeface="Calibri" pitchFamily="34" charset="-122"/>
                          <a:cs typeface="Calibri" pitchFamily="34" charset="-120"/>
                        </a:rPr>
                        <a:t>Claude, long prompt</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tx2"/>
                    </a:solidFill>
                  </a:tcPr>
                </a:tc>
                <a:tc hMerge="1">
                  <a:txBody>
                    <a:bodyPr/>
                    <a:lstStyle/>
                    <a:p>
                      <a:endParaRPr lang="it-IT"/>
                    </a:p>
                  </a:txBody>
                  <a:tcPr/>
                </a:tc>
                <a:tc hMerge="1">
                  <a:txBody>
                    <a:bodyPr/>
                    <a:lstStyle/>
                    <a:p>
                      <a:endParaRPr lang="it-IT"/>
                    </a:p>
                  </a:txBody>
                  <a:tcPr/>
                </a:tc>
                <a:tc gridSpan="3">
                  <a:txBody>
                    <a:bodyPr/>
                    <a:lstStyle/>
                    <a:p>
                      <a:pPr marL="0" indent="0" algn="ctr">
                        <a:buNone/>
                      </a:pPr>
                      <a:r>
                        <a:rPr lang="en-US" sz="1300" b="1" dirty="0">
                          <a:solidFill>
                            <a:schemeClr val="bg1"/>
                          </a:solidFill>
                          <a:latin typeface="Calibri" pitchFamily="34" charset="0"/>
                          <a:ea typeface="Calibri" pitchFamily="34" charset="-122"/>
                          <a:cs typeface="Calibri" pitchFamily="34" charset="-120"/>
                        </a:rPr>
                        <a:t>Claude, short prompt</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tx2"/>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329184">
                <a:tc vMerge="1">
                  <a:txBody>
                    <a:bodyPr/>
                    <a:lstStyle/>
                    <a:p>
                      <a:endParaRPr lang="it-IT"/>
                    </a:p>
                  </a:txBody>
                  <a:tcPr/>
                </a:tc>
                <a:tc vMerge="1">
                  <a:txBody>
                    <a:bodyPr/>
                    <a:lstStyle/>
                    <a:p>
                      <a:endParaRPr lang="it-IT"/>
                    </a:p>
                  </a:txBody>
                  <a:tcPr/>
                </a:tc>
                <a:tc>
                  <a:txBody>
                    <a:bodyPr/>
                    <a:lstStyle/>
                    <a:p>
                      <a:pPr marL="0" indent="0" algn="r">
                        <a:buNone/>
                      </a:pPr>
                      <a:r>
                        <a:rPr lang="en-US" sz="1300" b="1" dirty="0">
                          <a:solidFill>
                            <a:schemeClr val="bg1"/>
                          </a:solidFill>
                          <a:latin typeface="Calibri" pitchFamily="34" charset="0"/>
                          <a:ea typeface="Calibri" pitchFamily="34" charset="-122"/>
                          <a:cs typeface="Calibri" pitchFamily="34" charset="-120"/>
                        </a:rPr>
                        <a:t>Disagrees</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accent6"/>
                    </a:solidFill>
                  </a:tcPr>
                </a:tc>
                <a:tc>
                  <a:txBody>
                    <a:bodyPr/>
                    <a:lstStyle/>
                    <a:p>
                      <a:pPr marL="0" indent="0" algn="r">
                        <a:buNone/>
                      </a:pPr>
                      <a:r>
                        <a:rPr lang="en-US" sz="1300" b="1" dirty="0">
                          <a:solidFill>
                            <a:schemeClr val="bg1"/>
                          </a:solidFill>
                          <a:latin typeface="Calibri" pitchFamily="34" charset="0"/>
                          <a:ea typeface="Calibri" pitchFamily="34" charset="-122"/>
                          <a:cs typeface="Calibri" pitchFamily="34" charset="-120"/>
                        </a:rPr>
                        <a:t>Claude right</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accent6"/>
                    </a:solidFill>
                  </a:tcPr>
                </a:tc>
                <a:tc>
                  <a:txBody>
                    <a:bodyPr/>
                    <a:lstStyle/>
                    <a:p>
                      <a:pPr marL="0" indent="0" algn="r">
                        <a:buNone/>
                      </a:pPr>
                      <a:r>
                        <a:rPr lang="en-US" sz="1300" b="1" dirty="0">
                          <a:solidFill>
                            <a:schemeClr val="bg1"/>
                          </a:solidFill>
                          <a:latin typeface="Calibri" pitchFamily="34" charset="0"/>
                          <a:ea typeface="Calibri" pitchFamily="34" charset="-122"/>
                          <a:cs typeface="Calibri" pitchFamily="34" charset="-120"/>
                        </a:rPr>
                        <a:t>Models right</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accent6"/>
                    </a:solidFill>
                  </a:tcPr>
                </a:tc>
                <a:tc>
                  <a:txBody>
                    <a:bodyPr/>
                    <a:lstStyle/>
                    <a:p>
                      <a:pPr marL="0" indent="0" algn="r">
                        <a:buNone/>
                      </a:pPr>
                      <a:r>
                        <a:rPr lang="en-US" sz="1300" b="1" dirty="0">
                          <a:solidFill>
                            <a:schemeClr val="bg1"/>
                          </a:solidFill>
                          <a:latin typeface="Calibri" pitchFamily="34" charset="0"/>
                          <a:ea typeface="Calibri" pitchFamily="34" charset="-122"/>
                          <a:cs typeface="Calibri" pitchFamily="34" charset="-120"/>
                        </a:rPr>
                        <a:t>Disagrees</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accent6"/>
                    </a:solidFill>
                  </a:tcPr>
                </a:tc>
                <a:tc>
                  <a:txBody>
                    <a:bodyPr/>
                    <a:lstStyle/>
                    <a:p>
                      <a:pPr marL="0" indent="0" algn="r">
                        <a:buNone/>
                      </a:pPr>
                      <a:r>
                        <a:rPr lang="en-US" sz="1300" b="1" dirty="0">
                          <a:solidFill>
                            <a:schemeClr val="bg1"/>
                          </a:solidFill>
                          <a:latin typeface="Calibri" pitchFamily="34" charset="0"/>
                          <a:ea typeface="Calibri" pitchFamily="34" charset="-122"/>
                          <a:cs typeface="Calibri" pitchFamily="34" charset="-120"/>
                        </a:rPr>
                        <a:t>Claude right</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accent6"/>
                    </a:solidFill>
                  </a:tcPr>
                </a:tc>
                <a:tc>
                  <a:txBody>
                    <a:bodyPr/>
                    <a:lstStyle/>
                    <a:p>
                      <a:pPr marL="0" indent="0" algn="r">
                        <a:buNone/>
                      </a:pPr>
                      <a:r>
                        <a:rPr lang="en-US" sz="1300" b="1" dirty="0">
                          <a:solidFill>
                            <a:schemeClr val="bg1"/>
                          </a:solidFill>
                          <a:latin typeface="Calibri" pitchFamily="34" charset="0"/>
                          <a:ea typeface="Calibri" pitchFamily="34" charset="-122"/>
                          <a:cs typeface="Calibri" pitchFamily="34" charset="-120"/>
                        </a:rPr>
                        <a:t>Models right</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accent6"/>
                    </a:solidFill>
                  </a:tcPr>
                </a:tc>
                <a:extLst>
                  <a:ext uri="{0D108BD9-81ED-4DB2-BD59-A6C34878D82A}">
                    <a16:rowId xmlns:a16="http://schemas.microsoft.com/office/drawing/2014/main" val="10001"/>
                  </a:ext>
                </a:extLst>
              </a:tr>
              <a:tr h="329184">
                <a:tc>
                  <a:txBody>
                    <a:bodyPr/>
                    <a:lstStyle/>
                    <a:p>
                      <a:pPr marL="0" indent="0" algn="l">
                        <a:buNone/>
                      </a:pPr>
                      <a:r>
                        <a:rPr lang="en-US" sz="1300" b="1" dirty="0">
                          <a:solidFill>
                            <a:schemeClr val="tx1"/>
                          </a:solidFill>
                          <a:latin typeface="Calibri" pitchFamily="34" charset="0"/>
                          <a:ea typeface="Calibri" pitchFamily="34" charset="-122"/>
                          <a:cs typeface="Calibri" pitchFamily="34" charset="-120"/>
                        </a:rPr>
                        <a:t>Fever value</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189</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0</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329184">
                <a:tc>
                  <a:txBody>
                    <a:bodyPr/>
                    <a:lstStyle/>
                    <a:p>
                      <a:pPr marL="0" indent="0" algn="l">
                        <a:buNone/>
                      </a:pPr>
                      <a:r>
                        <a:rPr lang="en-US" sz="1300" b="1" dirty="0">
                          <a:solidFill>
                            <a:schemeClr val="tx1"/>
                          </a:solidFill>
                          <a:latin typeface="Calibri" pitchFamily="34" charset="0"/>
                          <a:ea typeface="Calibri" pitchFamily="34" charset="-122"/>
                          <a:cs typeface="Calibri" pitchFamily="34" charset="-120"/>
                        </a:rPr>
                        <a:t>Hyperthermia</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7</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0</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29184">
                <a:tc>
                  <a:txBody>
                    <a:bodyPr/>
                    <a:lstStyle/>
                    <a:p>
                      <a:pPr marL="0" indent="0" algn="l">
                        <a:buNone/>
                      </a:pPr>
                      <a:r>
                        <a:rPr lang="en-US" sz="1300" b="1" dirty="0">
                          <a:solidFill>
                            <a:schemeClr val="tx1"/>
                          </a:solidFill>
                          <a:latin typeface="Calibri" pitchFamily="34" charset="0"/>
                          <a:ea typeface="Calibri" pitchFamily="34" charset="-122"/>
                          <a:cs typeface="Calibri" pitchFamily="34" charset="-120"/>
                        </a:rPr>
                        <a:t>Hypothermia</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0</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329184">
                <a:tc>
                  <a:txBody>
                    <a:bodyPr/>
                    <a:lstStyle/>
                    <a:p>
                      <a:pPr marL="0" indent="0" algn="l">
                        <a:buNone/>
                      </a:pPr>
                      <a:r>
                        <a:rPr lang="en-US" sz="1300" b="1" dirty="0">
                          <a:solidFill>
                            <a:schemeClr val="tx1"/>
                          </a:solidFill>
                          <a:latin typeface="Calibri" pitchFamily="34" charset="0"/>
                          <a:ea typeface="Calibri" pitchFamily="34" charset="-122"/>
                          <a:cs typeface="Calibri" pitchFamily="34" charset="-120"/>
                        </a:rPr>
                        <a:t>Normothermia</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502</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smtClean="0">
                          <a:solidFill>
                            <a:schemeClr val="tx1"/>
                          </a:solidFill>
                          <a:latin typeface="Calibri" pitchFamily="34" charset="0"/>
                          <a:ea typeface="Calibri" pitchFamily="34" charset="-122"/>
                          <a:cs typeface="Calibri" pitchFamily="34" charset="-120"/>
                        </a:rPr>
                        <a:t>16</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smtClean="0">
                          <a:solidFill>
                            <a:schemeClr val="tx1"/>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a:solidFill>
                            <a:schemeClr val="tx1"/>
                          </a:solidFill>
                          <a:latin typeface="Calibri" pitchFamily="34" charset="0"/>
                          <a:ea typeface="Calibri" pitchFamily="34" charset="-122"/>
                          <a:cs typeface="Calibri" pitchFamily="34" charset="-120"/>
                        </a:rPr>
                        <a:t>128</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smtClean="0">
                          <a:solidFill>
                            <a:schemeClr val="tx1"/>
                          </a:solidFill>
                          <a:latin typeface="Calibri" pitchFamily="34" charset="0"/>
                          <a:ea typeface="Calibri" pitchFamily="34" charset="-122"/>
                          <a:cs typeface="Calibri" pitchFamily="34" charset="-120"/>
                        </a:rPr>
                        <a:t>20%*</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tc>
                  <a:txBody>
                    <a:bodyPr/>
                    <a:lstStyle/>
                    <a:p>
                      <a:pPr marL="0" indent="0" algn="r">
                        <a:buNone/>
                      </a:pPr>
                      <a:r>
                        <a:rPr lang="en-US" sz="1300" dirty="0" smtClean="0">
                          <a:solidFill>
                            <a:schemeClr val="tx1"/>
                          </a:solidFill>
                          <a:latin typeface="Calibri" pitchFamily="34" charset="0"/>
                          <a:ea typeface="Calibri" pitchFamily="34" charset="-122"/>
                          <a:cs typeface="Calibri" pitchFamily="34" charset="-120"/>
                        </a:rPr>
                        <a:t>80%*</a:t>
                      </a:r>
                      <a:endParaRPr lang="en-US" sz="1300" dirty="0">
                        <a:latin typeface="Calibri" charset="0"/>
                        <a:ea typeface="Calibri" charset="0"/>
                        <a:cs typeface="Calibri" charset="0"/>
                      </a:endParaRPr>
                    </a:p>
                  </a:txBody>
                  <a:tcPr marL="73152" marR="73152" marT="0" marB="0" anchor="ctr">
                    <a:lnL w="6350" cap="flat" cmpd="sng" algn="ctr">
                      <a:solidFill>
                        <a:srgbClr val="D5DEE0"/>
                      </a:solidFill>
                      <a:prstDash val="solid"/>
                      <a:round/>
                      <a:headEnd type="none" w="med" len="med"/>
                      <a:tailEnd type="none" w="med" len="med"/>
                    </a:lnL>
                    <a:lnR w="6350" cap="flat" cmpd="sng" algn="ctr">
                      <a:solidFill>
                        <a:srgbClr val="D5DEE0"/>
                      </a:solidFill>
                      <a:prstDash val="solid"/>
                      <a:round/>
                      <a:headEnd type="none" w="med" len="med"/>
                      <a:tailEnd type="none" w="med" len="med"/>
                    </a:lnR>
                    <a:lnT w="6350" cap="flat" cmpd="sng" algn="ctr">
                      <a:solidFill>
                        <a:srgbClr val="D5DEE0"/>
                      </a:solidFill>
                      <a:prstDash val="solid"/>
                      <a:round/>
                      <a:headEnd type="none" w="med" len="med"/>
                      <a:tailEnd type="none" w="med" len="med"/>
                    </a:lnT>
                    <a:lnB w="6350" cap="flat" cmpd="sng" algn="ctr">
                      <a:solidFill>
                        <a:srgbClr val="D5DEE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4" name="Text 1"/>
          <p:cNvSpPr txBox="1"/>
          <p:nvPr/>
        </p:nvSpPr>
        <p:spPr>
          <a:xfrm>
            <a:off x="548640" y="3396343"/>
            <a:ext cx="11064240" cy="274320"/>
          </a:xfrm>
          <a:prstGeom prst="rect">
            <a:avLst/>
          </a:prstGeom>
          <a:noFill/>
          <a:ln/>
        </p:spPr>
        <p:txBody>
          <a:bodyPr wrap="square" lIns="0" tIns="0" rIns="0" bIns="0" rtlCol="0" anchor="t"/>
          <a:lstStyle/>
          <a:p>
            <a:pPr marL="0" indent="0">
              <a:buNone/>
            </a:pPr>
            <a:r>
              <a:rPr lang="en-US" sz="1100" i="1" dirty="0" smtClean="0">
                <a:solidFill>
                  <a:schemeClr val="accent4"/>
                </a:solidFill>
              </a:rPr>
              <a:t>* </a:t>
            </a:r>
            <a:r>
              <a:rPr lang="en-US" sz="1100" i="1" dirty="0">
                <a:solidFill>
                  <a:schemeClr val="accent4"/>
                </a:solidFill>
              </a:rPr>
              <a:t>30 of the 128 disagreements were sampled and checked.</a:t>
            </a:r>
            <a:endParaRPr lang="en-US" sz="1100" dirty="0"/>
          </a:p>
        </p:txBody>
      </p:sp>
      <p:sp>
        <p:nvSpPr>
          <p:cNvPr id="5" name="card"/>
          <p:cNvSpPr/>
          <p:nvPr/>
        </p:nvSpPr>
        <p:spPr>
          <a:xfrm>
            <a:off x="548640" y="4058191"/>
            <a:ext cx="5440680" cy="1920240"/>
          </a:xfrm>
          <a:prstGeom prst="roundRect">
            <a:avLst>
              <a:gd name="adj" fmla="val 5714"/>
            </a:avLst>
          </a:prstGeom>
          <a:solidFill>
            <a:schemeClr val="bg2"/>
          </a:solidFill>
          <a:ln/>
        </p:spPr>
      </p:sp>
      <p:sp>
        <p:nvSpPr>
          <p:cNvPr id="6" name="icon circle"/>
          <p:cNvSpPr/>
          <p:nvPr/>
        </p:nvSpPr>
        <p:spPr>
          <a:xfrm>
            <a:off x="822960" y="4332511"/>
            <a:ext cx="548640" cy="548640"/>
          </a:xfrm>
          <a:prstGeom prst="ellipse">
            <a:avLst/>
          </a:prstGeom>
          <a:solidFill>
            <a:schemeClr val="accent1"/>
          </a:solidFill>
          <a:ln/>
        </p:spPr>
      </p:sp>
      <p:pic>
        <p:nvPicPr>
          <p:cNvPr id="7" name="icon" descr="preencoded.png"/>
          <p:cNvPicPr>
            <a:picLocks noChangeAspect="1"/>
          </p:cNvPicPr>
          <p:nvPr/>
        </p:nvPicPr>
        <p:blipFill>
          <a:blip r:embed="rId3"/>
          <a:stretch>
            <a:fillRect/>
          </a:stretch>
        </p:blipFill>
        <p:spPr>
          <a:xfrm>
            <a:off x="971093" y="4480644"/>
            <a:ext cx="252374" cy="252374"/>
          </a:xfrm>
          <a:prstGeom prst="rect">
            <a:avLst/>
          </a:prstGeom>
        </p:spPr>
      </p:pic>
      <p:sp>
        <p:nvSpPr>
          <p:cNvPr id="8" name="Text 4"/>
          <p:cNvSpPr txBox="1"/>
          <p:nvPr/>
        </p:nvSpPr>
        <p:spPr>
          <a:xfrm>
            <a:off x="1554480" y="4332511"/>
            <a:ext cx="4297680" cy="548640"/>
          </a:xfrm>
          <a:prstGeom prst="rect">
            <a:avLst/>
          </a:prstGeom>
          <a:noFill/>
          <a:ln/>
        </p:spPr>
        <p:txBody>
          <a:bodyPr wrap="square" lIns="0" tIns="0" rIns="0" bIns="0" rtlCol="0" anchor="ctr"/>
          <a:lstStyle/>
          <a:p>
            <a:pPr marL="0" indent="0">
              <a:buNone/>
            </a:pPr>
            <a:r>
              <a:rPr lang="en-US" sz="1800" b="1" dirty="0">
                <a:solidFill>
                  <a:schemeClr val="tx2"/>
                </a:solidFill>
              </a:rPr>
              <a:t>Long prompt adds nothing</a:t>
            </a:r>
            <a:endParaRPr lang="en-US" sz="1800" dirty="0"/>
          </a:p>
        </p:txBody>
      </p:sp>
      <p:sp>
        <p:nvSpPr>
          <p:cNvPr id="9" name="Text 5"/>
          <p:cNvSpPr txBox="1"/>
          <p:nvPr/>
        </p:nvSpPr>
        <p:spPr>
          <a:xfrm>
            <a:off x="822960" y="5018311"/>
            <a:ext cx="4937760" cy="868680"/>
          </a:xfrm>
          <a:prstGeom prst="rect">
            <a:avLst/>
          </a:prstGeom>
          <a:noFill/>
          <a:ln/>
        </p:spPr>
        <p:txBody>
          <a:bodyPr wrap="square" lIns="0" tIns="0" rIns="0" bIns="0" rtlCol="0" anchor="t"/>
          <a:lstStyle/>
          <a:p>
            <a:pPr marL="0" indent="0">
              <a:buNone/>
            </a:pPr>
            <a:r>
              <a:rPr lang="en-US" sz="1400" dirty="0">
                <a:solidFill>
                  <a:schemeClr val="tx1"/>
                </a:solidFill>
              </a:rPr>
              <a:t>It disagrees with the 5 models in only 21 of 702 notes (3.0%) and is right in 9 of them: following it would fix 9 notes and introduce 11 errors.</a:t>
            </a:r>
            <a:endParaRPr lang="en-US" sz="1400" dirty="0"/>
          </a:p>
        </p:txBody>
      </p:sp>
      <p:sp>
        <p:nvSpPr>
          <p:cNvPr id="10" name="card"/>
          <p:cNvSpPr/>
          <p:nvPr/>
        </p:nvSpPr>
        <p:spPr>
          <a:xfrm>
            <a:off x="6172200" y="4058191"/>
            <a:ext cx="5440680" cy="1920240"/>
          </a:xfrm>
          <a:prstGeom prst="roundRect">
            <a:avLst>
              <a:gd name="adj" fmla="val 5714"/>
            </a:avLst>
          </a:prstGeom>
          <a:solidFill>
            <a:schemeClr val="bg2"/>
          </a:solidFill>
          <a:ln/>
        </p:spPr>
      </p:sp>
      <p:sp>
        <p:nvSpPr>
          <p:cNvPr id="11" name="icon circle"/>
          <p:cNvSpPr/>
          <p:nvPr/>
        </p:nvSpPr>
        <p:spPr>
          <a:xfrm>
            <a:off x="6446520" y="4332511"/>
            <a:ext cx="548640" cy="548640"/>
          </a:xfrm>
          <a:prstGeom prst="ellipse">
            <a:avLst/>
          </a:prstGeom>
          <a:solidFill>
            <a:schemeClr val="accent2"/>
          </a:solidFill>
          <a:ln/>
        </p:spPr>
      </p:sp>
      <p:pic>
        <p:nvPicPr>
          <p:cNvPr id="12" name="icon" descr="preencoded.png"/>
          <p:cNvPicPr>
            <a:picLocks noChangeAspect="1"/>
          </p:cNvPicPr>
          <p:nvPr/>
        </p:nvPicPr>
        <p:blipFill>
          <a:blip r:embed="rId4"/>
          <a:stretch>
            <a:fillRect/>
          </a:stretch>
        </p:blipFill>
        <p:spPr>
          <a:xfrm>
            <a:off x="6594653" y="4480644"/>
            <a:ext cx="252374" cy="252374"/>
          </a:xfrm>
          <a:prstGeom prst="rect">
            <a:avLst/>
          </a:prstGeom>
        </p:spPr>
      </p:pic>
      <p:sp>
        <p:nvSpPr>
          <p:cNvPr id="13" name="Text 8"/>
          <p:cNvSpPr txBox="1"/>
          <p:nvPr/>
        </p:nvSpPr>
        <p:spPr>
          <a:xfrm>
            <a:off x="7178040" y="4332511"/>
            <a:ext cx="4297680" cy="548640"/>
          </a:xfrm>
          <a:prstGeom prst="rect">
            <a:avLst/>
          </a:prstGeom>
          <a:noFill/>
          <a:ln/>
        </p:spPr>
        <p:txBody>
          <a:bodyPr wrap="square" lIns="0" tIns="0" rIns="0" bIns="0" rtlCol="0" anchor="ctr"/>
          <a:lstStyle/>
          <a:p>
            <a:pPr marL="0" indent="0">
              <a:buNone/>
            </a:pPr>
            <a:r>
              <a:rPr lang="en-US" sz="1800" b="1" dirty="0">
                <a:solidFill>
                  <a:schemeClr val="tx2"/>
                </a:solidFill>
              </a:rPr>
              <a:t>Short prompt does worse</a:t>
            </a:r>
            <a:endParaRPr lang="en-US" sz="1800" dirty="0"/>
          </a:p>
        </p:txBody>
      </p:sp>
      <p:sp>
        <p:nvSpPr>
          <p:cNvPr id="14" name="Text 9"/>
          <p:cNvSpPr txBox="1"/>
          <p:nvPr/>
        </p:nvSpPr>
        <p:spPr>
          <a:xfrm>
            <a:off x="6446520" y="5018311"/>
            <a:ext cx="4937760" cy="868680"/>
          </a:xfrm>
          <a:prstGeom prst="rect">
            <a:avLst/>
          </a:prstGeom>
          <a:noFill/>
          <a:ln/>
        </p:spPr>
        <p:txBody>
          <a:bodyPr wrap="square" lIns="0" tIns="0" rIns="0" bIns="0" rtlCol="0" anchor="t"/>
          <a:lstStyle/>
          <a:p>
            <a:pPr marL="0" indent="0">
              <a:buNone/>
            </a:pPr>
            <a:r>
              <a:rPr lang="en-US" sz="1400" dirty="0">
                <a:solidFill>
                  <a:schemeClr val="tx1"/>
                </a:solidFill>
              </a:rPr>
              <a:t>It disagrees in 138 notes (19.7%); in the 40 checked, the 5 models are right 32 times (80%). With the same prompt, Claude is less reliable than the 5 models agreeing.</a:t>
            </a:r>
            <a:endParaRPr lang="en-US" sz="1400" dirty="0"/>
          </a:p>
        </p:txBody>
      </p:sp>
      <p:sp>
        <p:nvSpPr>
          <p:cNvPr id="25" name="Slide Number Placeholder 0"/>
          <p:cNvSpPr>
            <a:spLocks noGrp="1"/>
          </p:cNvSpPr>
          <p:nvPr>
            <p:ph type="sldNum" sz="quarter" idx="4294967295"/>
          </p:nvPr>
        </p:nvSpPr>
        <p:spPr>
          <a:xfrm>
            <a:off x="11155680" y="6252751"/>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16</a:t>
            </a:fld>
            <a:endParaRPr lang="en-US"/>
          </a:p>
        </p:txBody>
      </p:sp>
    </p:spTree>
    <p:extLst>
      <p:ext uri="{BB962C8B-B14F-4D97-AF65-F5344CB8AC3E}">
        <p14:creationId xmlns:p14="http://schemas.microsoft.com/office/powerpoint/2010/main" val="1595482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tx2"/>
                </a:solidFill>
                <a:latin typeface="+mj-lt" pitchFamily="34" charset="0"/>
                <a:ea typeface="+mj-lt" pitchFamily="34" charset="-122"/>
                <a:cs typeface="+mj-lt" pitchFamily="34" charset="-120"/>
              </a:rPr>
              <a:t>When the 5 models agree, they are usually right</a:t>
            </a:r>
            <a:endParaRPr lang="en-US" sz="3400" dirty="0"/>
          </a:p>
        </p:txBody>
      </p:sp>
      <p:sp>
        <p:nvSpPr>
          <p:cNvPr id="3" name="Text 1"/>
          <p:cNvSpPr txBox="1"/>
          <p:nvPr/>
        </p:nvSpPr>
        <p:spPr>
          <a:xfrm>
            <a:off x="548640" y="1325880"/>
            <a:ext cx="6949440" cy="320040"/>
          </a:xfrm>
          <a:prstGeom prst="rect">
            <a:avLst/>
          </a:prstGeom>
          <a:noFill/>
          <a:ln/>
        </p:spPr>
        <p:txBody>
          <a:bodyPr wrap="square" lIns="0" tIns="0" rIns="0" bIns="0" rtlCol="0" anchor="t"/>
          <a:lstStyle/>
          <a:p>
            <a:pPr marL="0" indent="0">
              <a:buNone/>
            </a:pPr>
            <a:r>
              <a:rPr lang="en-US" sz="1300" b="1" dirty="0">
                <a:solidFill>
                  <a:schemeClr val="tx2"/>
                </a:solidFill>
              </a:rPr>
              <a:t>Sampled notes: who is right when the clinician says “unknown” and the 5 models agree</a:t>
            </a:r>
            <a:endParaRPr lang="en-US" sz="1300" dirty="0"/>
          </a:p>
        </p:txBody>
      </p:sp>
      <p:sp>
        <p:nvSpPr>
          <p:cNvPr id="4" name="Text 2"/>
          <p:cNvSpPr txBox="1"/>
          <p:nvPr/>
        </p:nvSpPr>
        <p:spPr>
          <a:xfrm>
            <a:off x="548640" y="1965960"/>
            <a:ext cx="6949440" cy="274320"/>
          </a:xfrm>
          <a:prstGeom prst="rect">
            <a:avLst/>
          </a:prstGeom>
          <a:noFill/>
          <a:ln/>
        </p:spPr>
        <p:txBody>
          <a:bodyPr wrap="square" lIns="0" tIns="0" rIns="0" bIns="0" rtlCol="0" anchor="t"/>
          <a:lstStyle/>
          <a:p>
            <a:pPr marL="0" indent="0">
              <a:buNone/>
            </a:pPr>
            <a:r>
              <a:rPr lang="en-US" sz="1400" dirty="0">
                <a:solidFill>
                  <a:schemeClr val="tx1"/>
                </a:solidFill>
              </a:rPr>
              <a:t>Models agree on a fever value (189 notes)</a:t>
            </a:r>
            <a:endParaRPr lang="en-US" sz="1400" dirty="0"/>
          </a:p>
        </p:txBody>
      </p:sp>
      <p:sp>
        <p:nvSpPr>
          <p:cNvPr id="5" name="models right"/>
          <p:cNvSpPr/>
          <p:nvPr/>
        </p:nvSpPr>
        <p:spPr>
          <a:xfrm>
            <a:off x="548640" y="2286000"/>
            <a:ext cx="6671462" cy="566928"/>
          </a:xfrm>
          <a:prstGeom prst="rect">
            <a:avLst/>
          </a:prstGeom>
          <a:solidFill>
            <a:schemeClr val="accent1"/>
          </a:solidFill>
          <a:ln/>
        </p:spPr>
      </p:sp>
      <p:sp>
        <p:nvSpPr>
          <p:cNvPr id="6" name="clinician right"/>
          <p:cNvSpPr/>
          <p:nvPr/>
        </p:nvSpPr>
        <p:spPr>
          <a:xfrm>
            <a:off x="7220102" y="2286000"/>
            <a:ext cx="277978" cy="566928"/>
          </a:xfrm>
          <a:prstGeom prst="rect">
            <a:avLst/>
          </a:prstGeom>
          <a:solidFill>
            <a:schemeClr val="accent2"/>
          </a:solidFill>
          <a:ln/>
        </p:spPr>
      </p:sp>
      <p:sp>
        <p:nvSpPr>
          <p:cNvPr id="7" name="Text 5"/>
          <p:cNvSpPr txBox="1"/>
          <p:nvPr/>
        </p:nvSpPr>
        <p:spPr>
          <a:xfrm>
            <a:off x="685800" y="2286000"/>
            <a:ext cx="6397142" cy="566928"/>
          </a:xfrm>
          <a:prstGeom prst="rect">
            <a:avLst/>
          </a:prstGeom>
          <a:noFill/>
          <a:ln/>
        </p:spPr>
        <p:txBody>
          <a:bodyPr wrap="square" lIns="0" tIns="0" rIns="0" bIns="0" rtlCol="0" anchor="ctr"/>
          <a:lstStyle/>
          <a:p>
            <a:pPr marL="0" indent="0">
              <a:buNone/>
            </a:pPr>
            <a:r>
              <a:rPr lang="en-US" sz="1600" b="1" dirty="0">
                <a:solidFill>
                  <a:schemeClr val="bg1"/>
                </a:solidFill>
              </a:rPr>
              <a:t>96%  models right</a:t>
            </a:r>
            <a:endParaRPr lang="en-US" sz="1600" dirty="0"/>
          </a:p>
        </p:txBody>
      </p:sp>
      <p:sp>
        <p:nvSpPr>
          <p:cNvPr id="8" name="Text 6"/>
          <p:cNvSpPr txBox="1"/>
          <p:nvPr/>
        </p:nvSpPr>
        <p:spPr>
          <a:xfrm>
            <a:off x="7220102" y="2286000"/>
            <a:ext cx="277978" cy="566928"/>
          </a:xfrm>
          <a:prstGeom prst="rect">
            <a:avLst/>
          </a:prstGeom>
          <a:noFill/>
          <a:ln/>
        </p:spPr>
        <p:txBody>
          <a:bodyPr wrap="square" lIns="0" tIns="0" rIns="0" bIns="0" rtlCol="0" anchor="ctr"/>
          <a:lstStyle/>
          <a:p>
            <a:pPr marL="0" indent="0" algn="ctr">
              <a:buNone/>
            </a:pPr>
            <a:r>
              <a:rPr lang="en-US" sz="1300" b="1" dirty="0">
                <a:solidFill>
                  <a:schemeClr val="bg1"/>
                </a:solidFill>
              </a:rPr>
              <a:t>4%</a:t>
            </a:r>
            <a:endParaRPr lang="en-US" sz="1300" dirty="0"/>
          </a:p>
        </p:txBody>
      </p:sp>
      <p:sp>
        <p:nvSpPr>
          <p:cNvPr id="9" name="Text 7"/>
          <p:cNvSpPr txBox="1"/>
          <p:nvPr/>
        </p:nvSpPr>
        <p:spPr>
          <a:xfrm>
            <a:off x="548640" y="3154680"/>
            <a:ext cx="6949440" cy="274320"/>
          </a:xfrm>
          <a:prstGeom prst="rect">
            <a:avLst/>
          </a:prstGeom>
          <a:noFill/>
          <a:ln/>
        </p:spPr>
        <p:txBody>
          <a:bodyPr wrap="square" lIns="0" tIns="0" rIns="0" bIns="0" rtlCol="0" anchor="t"/>
          <a:lstStyle/>
          <a:p>
            <a:pPr marL="0" indent="0">
              <a:buNone/>
            </a:pPr>
            <a:r>
              <a:rPr lang="en-US" sz="1400" dirty="0">
                <a:solidFill>
                  <a:schemeClr val="tx1"/>
                </a:solidFill>
              </a:rPr>
              <a:t>Models say normothermia (502 notes)</a:t>
            </a:r>
            <a:endParaRPr lang="en-US" sz="1400" dirty="0"/>
          </a:p>
        </p:txBody>
      </p:sp>
      <p:sp>
        <p:nvSpPr>
          <p:cNvPr id="10" name="models right"/>
          <p:cNvSpPr/>
          <p:nvPr/>
        </p:nvSpPr>
        <p:spPr>
          <a:xfrm>
            <a:off x="548640" y="3474720"/>
            <a:ext cx="6046013" cy="566928"/>
          </a:xfrm>
          <a:prstGeom prst="rect">
            <a:avLst/>
          </a:prstGeom>
          <a:solidFill>
            <a:schemeClr val="accent1"/>
          </a:solidFill>
          <a:ln/>
        </p:spPr>
      </p:sp>
      <p:sp>
        <p:nvSpPr>
          <p:cNvPr id="11" name="clinician right"/>
          <p:cNvSpPr/>
          <p:nvPr/>
        </p:nvSpPr>
        <p:spPr>
          <a:xfrm>
            <a:off x="6594653" y="3474720"/>
            <a:ext cx="903427" cy="566928"/>
          </a:xfrm>
          <a:prstGeom prst="rect">
            <a:avLst/>
          </a:prstGeom>
          <a:solidFill>
            <a:schemeClr val="accent2"/>
          </a:solidFill>
          <a:ln/>
        </p:spPr>
      </p:sp>
      <p:sp>
        <p:nvSpPr>
          <p:cNvPr id="12" name="Text 10"/>
          <p:cNvSpPr txBox="1"/>
          <p:nvPr/>
        </p:nvSpPr>
        <p:spPr>
          <a:xfrm>
            <a:off x="685800" y="3474720"/>
            <a:ext cx="5771693" cy="566928"/>
          </a:xfrm>
          <a:prstGeom prst="rect">
            <a:avLst/>
          </a:prstGeom>
          <a:noFill/>
          <a:ln/>
        </p:spPr>
        <p:txBody>
          <a:bodyPr wrap="square" lIns="0" tIns="0" rIns="0" bIns="0" rtlCol="0" anchor="ctr"/>
          <a:lstStyle/>
          <a:p>
            <a:pPr marL="0" indent="0">
              <a:buNone/>
            </a:pPr>
            <a:r>
              <a:rPr lang="en-US" sz="1600" b="1" dirty="0">
                <a:solidFill>
                  <a:schemeClr val="bg1"/>
                </a:solidFill>
              </a:rPr>
              <a:t>87%  models right</a:t>
            </a:r>
            <a:endParaRPr lang="en-US" sz="1600" dirty="0"/>
          </a:p>
        </p:txBody>
      </p:sp>
      <p:sp>
        <p:nvSpPr>
          <p:cNvPr id="13" name="Text 11"/>
          <p:cNvSpPr txBox="1"/>
          <p:nvPr/>
        </p:nvSpPr>
        <p:spPr>
          <a:xfrm>
            <a:off x="6594653" y="3474720"/>
            <a:ext cx="903427" cy="566928"/>
          </a:xfrm>
          <a:prstGeom prst="rect">
            <a:avLst/>
          </a:prstGeom>
          <a:noFill/>
          <a:ln/>
        </p:spPr>
        <p:txBody>
          <a:bodyPr wrap="square" lIns="0" tIns="0" rIns="0" bIns="0" rtlCol="0" anchor="ctr"/>
          <a:lstStyle/>
          <a:p>
            <a:pPr marL="0" indent="0" algn="ctr">
              <a:buNone/>
            </a:pPr>
            <a:r>
              <a:rPr lang="en-US" sz="1300" b="1" dirty="0">
                <a:solidFill>
                  <a:schemeClr val="bg1"/>
                </a:solidFill>
              </a:rPr>
              <a:t>13%</a:t>
            </a:r>
            <a:endParaRPr lang="en-US" sz="1300" dirty="0"/>
          </a:p>
        </p:txBody>
      </p:sp>
      <p:sp>
        <p:nvSpPr>
          <p:cNvPr id="14" name="scale"/>
          <p:cNvSpPr/>
          <p:nvPr/>
        </p:nvSpPr>
        <p:spPr>
          <a:xfrm>
            <a:off x="548640" y="4224528"/>
            <a:ext cx="6949440" cy="0"/>
          </a:xfrm>
          <a:prstGeom prst="line">
            <a:avLst/>
          </a:prstGeom>
          <a:noFill/>
          <a:ln w="9525">
            <a:solidFill>
              <a:srgbClr val="7C8C96"/>
            </a:solidFill>
            <a:prstDash val="solid"/>
          </a:ln>
        </p:spPr>
      </p:sp>
      <p:sp>
        <p:nvSpPr>
          <p:cNvPr id="15" name="tick"/>
          <p:cNvSpPr/>
          <p:nvPr/>
        </p:nvSpPr>
        <p:spPr>
          <a:xfrm>
            <a:off x="548640" y="4224528"/>
            <a:ext cx="0" cy="73152"/>
          </a:xfrm>
          <a:prstGeom prst="line">
            <a:avLst/>
          </a:prstGeom>
          <a:noFill/>
          <a:ln w="9525">
            <a:solidFill>
              <a:srgbClr val="7C8C96"/>
            </a:solidFill>
            <a:prstDash val="solid"/>
          </a:ln>
        </p:spPr>
      </p:sp>
      <p:sp>
        <p:nvSpPr>
          <p:cNvPr id="16" name="Text 14"/>
          <p:cNvSpPr txBox="1"/>
          <p:nvPr/>
        </p:nvSpPr>
        <p:spPr>
          <a:xfrm>
            <a:off x="182880" y="4315968"/>
            <a:ext cx="731520" cy="228600"/>
          </a:xfrm>
          <a:prstGeom prst="rect">
            <a:avLst/>
          </a:prstGeom>
          <a:noFill/>
          <a:ln/>
        </p:spPr>
        <p:txBody>
          <a:bodyPr wrap="square" lIns="0" tIns="0" rIns="0" bIns="0" rtlCol="0" anchor="t"/>
          <a:lstStyle/>
          <a:p>
            <a:pPr marL="0" indent="0" algn="ctr">
              <a:buNone/>
            </a:pPr>
            <a:r>
              <a:rPr lang="en-US" sz="1100" dirty="0">
                <a:solidFill>
                  <a:schemeClr val="accent4"/>
                </a:solidFill>
              </a:rPr>
              <a:t>0%</a:t>
            </a:r>
            <a:endParaRPr lang="en-US" sz="1100" dirty="0"/>
          </a:p>
        </p:txBody>
      </p:sp>
      <p:sp>
        <p:nvSpPr>
          <p:cNvPr id="17" name="tick"/>
          <p:cNvSpPr/>
          <p:nvPr/>
        </p:nvSpPr>
        <p:spPr>
          <a:xfrm>
            <a:off x="2286000" y="4224528"/>
            <a:ext cx="0" cy="73152"/>
          </a:xfrm>
          <a:prstGeom prst="line">
            <a:avLst/>
          </a:prstGeom>
          <a:noFill/>
          <a:ln w="9525">
            <a:solidFill>
              <a:srgbClr val="7C8C96"/>
            </a:solidFill>
            <a:prstDash val="solid"/>
          </a:ln>
        </p:spPr>
      </p:sp>
      <p:sp>
        <p:nvSpPr>
          <p:cNvPr id="18" name="Text 16"/>
          <p:cNvSpPr txBox="1"/>
          <p:nvPr/>
        </p:nvSpPr>
        <p:spPr>
          <a:xfrm>
            <a:off x="1920240" y="4315968"/>
            <a:ext cx="731520" cy="228600"/>
          </a:xfrm>
          <a:prstGeom prst="rect">
            <a:avLst/>
          </a:prstGeom>
          <a:noFill/>
          <a:ln/>
        </p:spPr>
        <p:txBody>
          <a:bodyPr wrap="square" lIns="0" tIns="0" rIns="0" bIns="0" rtlCol="0" anchor="t"/>
          <a:lstStyle/>
          <a:p>
            <a:pPr marL="0" indent="0" algn="ctr">
              <a:buNone/>
            </a:pPr>
            <a:r>
              <a:rPr lang="en-US" sz="1100" dirty="0">
                <a:solidFill>
                  <a:schemeClr val="accent4"/>
                </a:solidFill>
              </a:rPr>
              <a:t>25%</a:t>
            </a:r>
            <a:endParaRPr lang="en-US" sz="1100" dirty="0"/>
          </a:p>
        </p:txBody>
      </p:sp>
      <p:sp>
        <p:nvSpPr>
          <p:cNvPr id="19" name="tick"/>
          <p:cNvSpPr/>
          <p:nvPr/>
        </p:nvSpPr>
        <p:spPr>
          <a:xfrm>
            <a:off x="4023360" y="4224528"/>
            <a:ext cx="0" cy="73152"/>
          </a:xfrm>
          <a:prstGeom prst="line">
            <a:avLst/>
          </a:prstGeom>
          <a:noFill/>
          <a:ln w="9525">
            <a:solidFill>
              <a:srgbClr val="7C8C96"/>
            </a:solidFill>
            <a:prstDash val="solid"/>
          </a:ln>
        </p:spPr>
      </p:sp>
      <p:sp>
        <p:nvSpPr>
          <p:cNvPr id="20" name="Text 18"/>
          <p:cNvSpPr txBox="1"/>
          <p:nvPr/>
        </p:nvSpPr>
        <p:spPr>
          <a:xfrm>
            <a:off x="3657600" y="4315968"/>
            <a:ext cx="731520" cy="228600"/>
          </a:xfrm>
          <a:prstGeom prst="rect">
            <a:avLst/>
          </a:prstGeom>
          <a:noFill/>
          <a:ln/>
        </p:spPr>
        <p:txBody>
          <a:bodyPr wrap="square" lIns="0" tIns="0" rIns="0" bIns="0" rtlCol="0" anchor="t"/>
          <a:lstStyle/>
          <a:p>
            <a:pPr marL="0" indent="0" algn="ctr">
              <a:buNone/>
            </a:pPr>
            <a:r>
              <a:rPr lang="en-US" sz="1100" dirty="0">
                <a:solidFill>
                  <a:schemeClr val="accent4"/>
                </a:solidFill>
              </a:rPr>
              <a:t>50%</a:t>
            </a:r>
            <a:endParaRPr lang="en-US" sz="1100" dirty="0"/>
          </a:p>
        </p:txBody>
      </p:sp>
      <p:sp>
        <p:nvSpPr>
          <p:cNvPr id="21" name="tick"/>
          <p:cNvSpPr/>
          <p:nvPr/>
        </p:nvSpPr>
        <p:spPr>
          <a:xfrm>
            <a:off x="5760720" y="4224528"/>
            <a:ext cx="0" cy="73152"/>
          </a:xfrm>
          <a:prstGeom prst="line">
            <a:avLst/>
          </a:prstGeom>
          <a:noFill/>
          <a:ln w="9525">
            <a:solidFill>
              <a:srgbClr val="7C8C96"/>
            </a:solidFill>
            <a:prstDash val="solid"/>
          </a:ln>
        </p:spPr>
      </p:sp>
      <p:sp>
        <p:nvSpPr>
          <p:cNvPr id="22" name="Text 20"/>
          <p:cNvSpPr txBox="1"/>
          <p:nvPr/>
        </p:nvSpPr>
        <p:spPr>
          <a:xfrm>
            <a:off x="5394960" y="4315968"/>
            <a:ext cx="731520" cy="228600"/>
          </a:xfrm>
          <a:prstGeom prst="rect">
            <a:avLst/>
          </a:prstGeom>
          <a:noFill/>
          <a:ln/>
        </p:spPr>
        <p:txBody>
          <a:bodyPr wrap="square" lIns="0" tIns="0" rIns="0" bIns="0" rtlCol="0" anchor="t"/>
          <a:lstStyle/>
          <a:p>
            <a:pPr marL="0" indent="0" algn="ctr">
              <a:buNone/>
            </a:pPr>
            <a:r>
              <a:rPr lang="en-US" sz="1100" dirty="0">
                <a:solidFill>
                  <a:schemeClr val="accent4"/>
                </a:solidFill>
              </a:rPr>
              <a:t>75%</a:t>
            </a:r>
            <a:endParaRPr lang="en-US" sz="1100" dirty="0"/>
          </a:p>
        </p:txBody>
      </p:sp>
      <p:sp>
        <p:nvSpPr>
          <p:cNvPr id="23" name="tick"/>
          <p:cNvSpPr/>
          <p:nvPr/>
        </p:nvSpPr>
        <p:spPr>
          <a:xfrm>
            <a:off x="7498080" y="4224528"/>
            <a:ext cx="0" cy="73152"/>
          </a:xfrm>
          <a:prstGeom prst="line">
            <a:avLst/>
          </a:prstGeom>
          <a:noFill/>
          <a:ln w="9525">
            <a:solidFill>
              <a:srgbClr val="7C8C96"/>
            </a:solidFill>
            <a:prstDash val="solid"/>
          </a:ln>
        </p:spPr>
      </p:sp>
      <p:sp>
        <p:nvSpPr>
          <p:cNvPr id="24" name="Text 22"/>
          <p:cNvSpPr txBox="1"/>
          <p:nvPr/>
        </p:nvSpPr>
        <p:spPr>
          <a:xfrm>
            <a:off x="7132320" y="4315968"/>
            <a:ext cx="731520" cy="228600"/>
          </a:xfrm>
          <a:prstGeom prst="rect">
            <a:avLst/>
          </a:prstGeom>
          <a:noFill/>
          <a:ln/>
        </p:spPr>
        <p:txBody>
          <a:bodyPr wrap="square" lIns="0" tIns="0" rIns="0" bIns="0" rtlCol="0" anchor="t"/>
          <a:lstStyle/>
          <a:p>
            <a:pPr marL="0" indent="0" algn="ctr">
              <a:buNone/>
            </a:pPr>
            <a:r>
              <a:rPr lang="en-US" sz="1100" dirty="0">
                <a:solidFill>
                  <a:schemeClr val="accent4"/>
                </a:solidFill>
              </a:rPr>
              <a:t>100%</a:t>
            </a:r>
            <a:endParaRPr lang="en-US" sz="1100" dirty="0"/>
          </a:p>
        </p:txBody>
      </p:sp>
      <p:sp>
        <p:nvSpPr>
          <p:cNvPr id="25" name="legend models"/>
          <p:cNvSpPr/>
          <p:nvPr/>
        </p:nvSpPr>
        <p:spPr>
          <a:xfrm>
            <a:off x="4480560" y="1755648"/>
            <a:ext cx="146304" cy="146304"/>
          </a:xfrm>
          <a:prstGeom prst="rect">
            <a:avLst/>
          </a:prstGeom>
          <a:solidFill>
            <a:schemeClr val="accent1"/>
          </a:solidFill>
          <a:ln/>
        </p:spPr>
      </p:sp>
      <p:sp>
        <p:nvSpPr>
          <p:cNvPr id="26" name="Text 24"/>
          <p:cNvSpPr txBox="1"/>
          <p:nvPr/>
        </p:nvSpPr>
        <p:spPr>
          <a:xfrm>
            <a:off x="4681728" y="1700784"/>
            <a:ext cx="1188720" cy="256032"/>
          </a:xfrm>
          <a:prstGeom prst="rect">
            <a:avLst/>
          </a:prstGeom>
          <a:noFill/>
          <a:ln/>
        </p:spPr>
        <p:txBody>
          <a:bodyPr wrap="square" lIns="0" tIns="0" rIns="0" bIns="0" rtlCol="0" anchor="ctr"/>
          <a:lstStyle/>
          <a:p>
            <a:pPr marL="0" indent="0">
              <a:buNone/>
            </a:pPr>
            <a:r>
              <a:rPr lang="en-US" sz="1200" dirty="0">
                <a:solidFill>
                  <a:schemeClr val="tx1"/>
                </a:solidFill>
              </a:rPr>
              <a:t>Models right</a:t>
            </a:r>
            <a:endParaRPr lang="en-US" sz="1200" dirty="0"/>
          </a:p>
        </p:txBody>
      </p:sp>
      <p:sp>
        <p:nvSpPr>
          <p:cNvPr id="27" name="legend clinician"/>
          <p:cNvSpPr/>
          <p:nvPr/>
        </p:nvSpPr>
        <p:spPr>
          <a:xfrm>
            <a:off x="5943600" y="1755648"/>
            <a:ext cx="146304" cy="146304"/>
          </a:xfrm>
          <a:prstGeom prst="rect">
            <a:avLst/>
          </a:prstGeom>
          <a:solidFill>
            <a:schemeClr val="accent2"/>
          </a:solidFill>
          <a:ln/>
        </p:spPr>
      </p:sp>
      <p:sp>
        <p:nvSpPr>
          <p:cNvPr id="28" name="Text 26"/>
          <p:cNvSpPr txBox="1"/>
          <p:nvPr/>
        </p:nvSpPr>
        <p:spPr>
          <a:xfrm>
            <a:off x="6144768" y="1700784"/>
            <a:ext cx="1280160" cy="256032"/>
          </a:xfrm>
          <a:prstGeom prst="rect">
            <a:avLst/>
          </a:prstGeom>
          <a:noFill/>
          <a:ln/>
        </p:spPr>
        <p:txBody>
          <a:bodyPr wrap="square" lIns="0" tIns="0" rIns="0" bIns="0" rtlCol="0" anchor="ctr"/>
          <a:lstStyle/>
          <a:p>
            <a:pPr marL="0" indent="0">
              <a:buNone/>
            </a:pPr>
            <a:r>
              <a:rPr lang="en-US" sz="1200" dirty="0">
                <a:solidFill>
                  <a:schemeClr val="tx1"/>
                </a:solidFill>
              </a:rPr>
              <a:t>Clinician right</a:t>
            </a:r>
            <a:endParaRPr lang="en-US" sz="1200" dirty="0"/>
          </a:p>
        </p:txBody>
      </p:sp>
      <p:sp>
        <p:nvSpPr>
          <p:cNvPr id="29" name="card"/>
          <p:cNvSpPr/>
          <p:nvPr/>
        </p:nvSpPr>
        <p:spPr>
          <a:xfrm>
            <a:off x="548640" y="4892040"/>
            <a:ext cx="6949440" cy="1234440"/>
          </a:xfrm>
          <a:prstGeom prst="roundRect">
            <a:avLst>
              <a:gd name="adj" fmla="val 8889"/>
            </a:avLst>
          </a:prstGeom>
          <a:solidFill>
            <a:schemeClr val="bg2"/>
          </a:solidFill>
          <a:ln/>
        </p:spPr>
      </p:sp>
      <p:sp>
        <p:nvSpPr>
          <p:cNvPr id="30" name="Text 28"/>
          <p:cNvSpPr txBox="1"/>
          <p:nvPr/>
        </p:nvSpPr>
        <p:spPr>
          <a:xfrm>
            <a:off x="777240" y="5029200"/>
            <a:ext cx="6492240" cy="1005840"/>
          </a:xfrm>
          <a:prstGeom prst="rect">
            <a:avLst/>
          </a:prstGeom>
          <a:noFill/>
          <a:ln/>
        </p:spPr>
        <p:txBody>
          <a:bodyPr wrap="square" lIns="0" tIns="0" rIns="0" bIns="0" rtlCol="0" anchor="ctr"/>
          <a:lstStyle/>
          <a:p>
            <a:pPr marL="0" indent="0">
              <a:buNone/>
            </a:pPr>
            <a:r>
              <a:rPr lang="en-US" sz="1400" b="1" dirty="0">
                <a:solidFill>
                  <a:schemeClr val="tx2"/>
                </a:solidFill>
              </a:rPr>
              <a:t>Clinicians tend not to record </a:t>
            </a:r>
            <a:r>
              <a:rPr lang="en-US" sz="1400" b="1" dirty="0" smtClean="0">
                <a:solidFill>
                  <a:schemeClr val="tx2"/>
                </a:solidFill>
              </a:rPr>
              <a:t>normal findings</a:t>
            </a:r>
            <a:r>
              <a:rPr lang="en-US" sz="1400" b="1" dirty="0">
                <a:solidFill>
                  <a:schemeClr val="tx2"/>
                </a:solidFill>
              </a:rPr>
              <a:t>. </a:t>
            </a:r>
            <a:r>
              <a:rPr lang="en-US" sz="1400" dirty="0">
                <a:solidFill>
                  <a:schemeClr val="tx1"/>
                </a:solidFill>
              </a:rPr>
              <a:t>Normothermia accounts for 502 of the 702 notes (72%): a temperature in the normal range is often in the note but left as “unknown”.</a:t>
            </a:r>
            <a:endParaRPr lang="en-US" sz="1400" dirty="0"/>
          </a:p>
        </p:txBody>
      </p:sp>
      <p:sp>
        <p:nvSpPr>
          <p:cNvPr id="31" name="card"/>
          <p:cNvSpPr/>
          <p:nvPr/>
        </p:nvSpPr>
        <p:spPr>
          <a:xfrm>
            <a:off x="7863840" y="1371600"/>
            <a:ext cx="3749040" cy="4754880"/>
          </a:xfrm>
          <a:prstGeom prst="roundRect">
            <a:avLst>
              <a:gd name="adj" fmla="val 2927"/>
            </a:avLst>
          </a:prstGeom>
          <a:solidFill>
            <a:schemeClr val="tx2"/>
          </a:solidFill>
          <a:ln/>
        </p:spPr>
      </p:sp>
      <p:sp>
        <p:nvSpPr>
          <p:cNvPr id="32" name="Text 30"/>
          <p:cNvSpPr txBox="1"/>
          <p:nvPr/>
        </p:nvSpPr>
        <p:spPr>
          <a:xfrm>
            <a:off x="8138160" y="1645920"/>
            <a:ext cx="3200400" cy="1005840"/>
          </a:xfrm>
          <a:prstGeom prst="rect">
            <a:avLst/>
          </a:prstGeom>
          <a:noFill/>
          <a:ln/>
        </p:spPr>
        <p:txBody>
          <a:bodyPr wrap="square" lIns="0" tIns="0" rIns="0" bIns="0" rtlCol="0" anchor="t"/>
          <a:lstStyle/>
          <a:p>
            <a:pPr marL="0" indent="0">
              <a:buNone/>
            </a:pPr>
            <a:r>
              <a:rPr lang="en-US" sz="6000" b="1" dirty="0">
                <a:solidFill>
                  <a:schemeClr val="bg1"/>
                </a:solidFill>
                <a:latin typeface="+mj-lt" pitchFamily="34" charset="0"/>
                <a:ea typeface="+mj-lt" pitchFamily="34" charset="-122"/>
                <a:cs typeface="+mj-lt" pitchFamily="34" charset="-120"/>
              </a:rPr>
              <a:t>≈ 620</a:t>
            </a:r>
            <a:endParaRPr lang="en-US" sz="6000" dirty="0"/>
          </a:p>
        </p:txBody>
      </p:sp>
      <p:sp>
        <p:nvSpPr>
          <p:cNvPr id="33" name="Text 31"/>
          <p:cNvSpPr txBox="1"/>
          <p:nvPr/>
        </p:nvSpPr>
        <p:spPr>
          <a:xfrm>
            <a:off x="8138160" y="2697480"/>
            <a:ext cx="3200400" cy="914400"/>
          </a:xfrm>
          <a:prstGeom prst="rect">
            <a:avLst/>
          </a:prstGeom>
          <a:noFill/>
          <a:ln/>
        </p:spPr>
        <p:txBody>
          <a:bodyPr wrap="square" lIns="0" tIns="0" rIns="0" bIns="0" rtlCol="0" anchor="t"/>
          <a:lstStyle/>
          <a:p>
            <a:pPr marL="0" indent="0">
              <a:buNone/>
            </a:pPr>
            <a:r>
              <a:rPr lang="en-US" sz="1600" dirty="0">
                <a:solidFill>
                  <a:schemeClr val="bg1"/>
                </a:solidFill>
              </a:rPr>
              <a:t>of the 702 “unknown” annotations are likely clinician false negatives</a:t>
            </a:r>
            <a:endParaRPr lang="en-US" sz="1600" dirty="0"/>
          </a:p>
        </p:txBody>
      </p:sp>
      <p:sp>
        <p:nvSpPr>
          <p:cNvPr id="34" name="Text 32"/>
          <p:cNvSpPr txBox="1"/>
          <p:nvPr/>
        </p:nvSpPr>
        <p:spPr>
          <a:xfrm>
            <a:off x="8138160" y="3840480"/>
            <a:ext cx="3200400" cy="822960"/>
          </a:xfrm>
          <a:prstGeom prst="rect">
            <a:avLst/>
          </a:prstGeom>
          <a:noFill/>
          <a:ln/>
        </p:spPr>
        <p:txBody>
          <a:bodyPr wrap="square" lIns="0" tIns="0" rIns="0" bIns="0" rtlCol="0" anchor="t"/>
          <a:lstStyle/>
          <a:p>
            <a:pPr marL="0" indent="0">
              <a:buNone/>
            </a:pPr>
            <a:r>
              <a:rPr lang="en-US" sz="1200" dirty="0">
                <a:solidFill>
                  <a:schemeClr val="accent5"/>
                </a:solidFill>
              </a:rPr>
              <a:t>Estimate: 96% × 189 + 87% × 502, applying the sampled shares to each group.</a:t>
            </a:r>
            <a:endParaRPr lang="en-US" sz="1200" dirty="0"/>
          </a:p>
        </p:txBody>
      </p:sp>
      <p:sp>
        <p:nvSpPr>
          <p:cNvPr id="35" name="Text 33"/>
          <p:cNvSpPr txBox="1"/>
          <p:nvPr/>
        </p:nvSpPr>
        <p:spPr>
          <a:xfrm>
            <a:off x="8138160" y="4800600"/>
            <a:ext cx="3200400" cy="1097280"/>
          </a:xfrm>
          <a:prstGeom prst="rect">
            <a:avLst/>
          </a:prstGeom>
          <a:noFill/>
          <a:ln/>
        </p:spPr>
        <p:txBody>
          <a:bodyPr wrap="square" lIns="0" tIns="0" rIns="0" bIns="0" rtlCol="0" anchor="t"/>
          <a:lstStyle/>
          <a:p>
            <a:pPr marL="0" indent="0">
              <a:buNone/>
            </a:pPr>
            <a:r>
              <a:rPr lang="en-US" sz="1500" b="1" dirty="0">
                <a:solidFill>
                  <a:schemeClr val="bg1"/>
                </a:solidFill>
              </a:rPr>
              <a:t>For fever, 5-model unanimity is a reliable signal to correct the clinician’s “unknown”.</a:t>
            </a:r>
            <a:endParaRPr lang="en-US" sz="1500" dirty="0"/>
          </a:p>
        </p:txBody>
      </p:sp>
      <p:sp>
        <p:nvSpPr>
          <p:cNvPr id="36"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17</a:t>
            </a:fld>
            <a:endParaRPr lang="en-US"/>
          </a:p>
        </p:txBody>
      </p:sp>
    </p:spTree>
    <p:extLst>
      <p:ext uri="{BB962C8B-B14F-4D97-AF65-F5344CB8AC3E}">
        <p14:creationId xmlns:p14="http://schemas.microsoft.com/office/powerpoint/2010/main" val="12695509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68680"/>
          </a:xfrm>
          <a:prstGeom prst="rect">
            <a:avLst/>
          </a:prstGeom>
          <a:noFill/>
          <a:ln/>
        </p:spPr>
        <p:txBody>
          <a:bodyPr wrap="square" lIns="0" tIns="0" rIns="0" bIns="0" rtlCol="0" anchor="ctr"/>
          <a:lstStyle/>
          <a:p>
            <a:pPr marL="0" indent="0" algn="l">
              <a:buNone/>
            </a:pPr>
            <a:r>
              <a:rPr lang="en-US" sz="3400" b="1" dirty="0">
                <a:solidFill>
                  <a:schemeClr val="bg1"/>
                </a:solidFill>
                <a:latin typeface="+mj-lt" pitchFamily="34" charset="0"/>
                <a:ea typeface="+mj-lt" pitchFamily="34" charset="-122"/>
                <a:cs typeface="+mj-lt" pitchFamily="34" charset="-120"/>
              </a:rPr>
              <a:t>Key findings and open points</a:t>
            </a:r>
            <a:endParaRPr lang="en-US" sz="3400" dirty="0"/>
          </a:p>
        </p:txBody>
      </p:sp>
      <p:sp>
        <p:nvSpPr>
          <p:cNvPr id="3" name="marker"/>
          <p:cNvSpPr/>
          <p:nvPr/>
        </p:nvSpPr>
        <p:spPr>
          <a:xfrm>
            <a:off x="548640" y="1481328"/>
            <a:ext cx="201168" cy="201168"/>
          </a:xfrm>
          <a:prstGeom prst="ellipse">
            <a:avLst/>
          </a:prstGeom>
          <a:solidFill>
            <a:schemeClr val="accent5"/>
          </a:solidFill>
          <a:ln/>
        </p:spPr>
      </p:sp>
      <p:sp>
        <p:nvSpPr>
          <p:cNvPr id="4" name="Text 2"/>
          <p:cNvSpPr txBox="1"/>
          <p:nvPr/>
        </p:nvSpPr>
        <p:spPr>
          <a:xfrm>
            <a:off x="868680" y="1371600"/>
            <a:ext cx="4937760" cy="411480"/>
          </a:xfrm>
          <a:prstGeom prst="rect">
            <a:avLst/>
          </a:prstGeom>
          <a:noFill/>
          <a:ln/>
        </p:spPr>
        <p:txBody>
          <a:bodyPr wrap="square" lIns="0" tIns="0" rIns="0" bIns="0" rtlCol="0" anchor="ctr"/>
          <a:lstStyle/>
          <a:p>
            <a:pPr marL="0" indent="0">
              <a:buNone/>
            </a:pPr>
            <a:r>
              <a:rPr lang="en-US" sz="2000" b="1" dirty="0">
                <a:solidFill>
                  <a:schemeClr val="bg1"/>
                </a:solidFill>
              </a:rPr>
              <a:t>Key findings</a:t>
            </a:r>
            <a:endParaRPr lang="en-US" sz="2000" dirty="0"/>
          </a:p>
        </p:txBody>
      </p:sp>
      <p:sp>
        <p:nvSpPr>
          <p:cNvPr id="5" name="marker"/>
          <p:cNvSpPr/>
          <p:nvPr/>
        </p:nvSpPr>
        <p:spPr>
          <a:xfrm>
            <a:off x="6172200" y="1481328"/>
            <a:ext cx="201168" cy="201168"/>
          </a:xfrm>
          <a:prstGeom prst="ellipse">
            <a:avLst/>
          </a:prstGeom>
          <a:solidFill>
            <a:srgbClr val="E3A33B"/>
          </a:solidFill>
          <a:ln/>
        </p:spPr>
      </p:sp>
      <p:sp>
        <p:nvSpPr>
          <p:cNvPr id="6" name="Text 4"/>
          <p:cNvSpPr txBox="1"/>
          <p:nvPr/>
        </p:nvSpPr>
        <p:spPr>
          <a:xfrm>
            <a:off x="6492240" y="1371600"/>
            <a:ext cx="4937760" cy="411480"/>
          </a:xfrm>
          <a:prstGeom prst="rect">
            <a:avLst/>
          </a:prstGeom>
          <a:noFill/>
          <a:ln/>
        </p:spPr>
        <p:txBody>
          <a:bodyPr wrap="square" lIns="0" tIns="0" rIns="0" bIns="0" rtlCol="0" anchor="ctr"/>
          <a:lstStyle/>
          <a:p>
            <a:pPr marL="0" indent="0">
              <a:buNone/>
            </a:pPr>
            <a:r>
              <a:rPr lang="en-US" sz="2000" b="1" dirty="0">
                <a:solidFill>
                  <a:schemeClr val="bg1"/>
                </a:solidFill>
              </a:rPr>
              <a:t>Open points</a:t>
            </a:r>
            <a:endParaRPr lang="en-US" sz="2000" dirty="0"/>
          </a:p>
        </p:txBody>
      </p:sp>
      <p:sp>
        <p:nvSpPr>
          <p:cNvPr id="7" name="card"/>
          <p:cNvSpPr/>
          <p:nvPr/>
        </p:nvSpPr>
        <p:spPr>
          <a:xfrm>
            <a:off x="548640" y="1965960"/>
            <a:ext cx="5440680" cy="960120"/>
          </a:xfrm>
          <a:prstGeom prst="roundRect">
            <a:avLst>
              <a:gd name="adj" fmla="val 9524"/>
            </a:avLst>
          </a:prstGeom>
          <a:solidFill>
            <a:srgbClr val="1B4A52"/>
          </a:solidFill>
          <a:ln/>
        </p:spPr>
      </p:sp>
      <p:sp>
        <p:nvSpPr>
          <p:cNvPr id="8" name="Text 6"/>
          <p:cNvSpPr txBox="1"/>
          <p:nvPr/>
        </p:nvSpPr>
        <p:spPr>
          <a:xfrm>
            <a:off x="777240" y="2039112"/>
            <a:ext cx="5029200" cy="822960"/>
          </a:xfrm>
          <a:prstGeom prst="rect">
            <a:avLst/>
          </a:prstGeom>
          <a:noFill/>
          <a:ln/>
        </p:spPr>
        <p:txBody>
          <a:bodyPr wrap="square" lIns="0" tIns="0" rIns="0" bIns="0" rtlCol="0" anchor="ctr"/>
          <a:lstStyle/>
          <a:p>
            <a:pPr marL="0" indent="0">
              <a:buNone/>
            </a:pPr>
            <a:r>
              <a:rPr lang="en-US" sz="1500" b="1" dirty="0">
                <a:solidFill>
                  <a:schemeClr val="accent5"/>
                </a:solidFill>
              </a:rPr>
              <a:t>Agreement is high but inflated</a:t>
            </a:r>
            <a:endParaRPr lang="en-US" sz="1600" dirty="0"/>
          </a:p>
          <a:p>
            <a:pPr marL="0" indent="0">
              <a:buNone/>
            </a:pPr>
            <a:r>
              <a:rPr lang="en-US" sz="1300" dirty="0">
                <a:solidFill>
                  <a:schemeClr val="bg1"/>
                </a:solidFill>
              </a:rPr>
              <a:t>≥4 of 5 models agree in 90% of observations, but 98% are “unknown”: read it on the informative subgroup.</a:t>
            </a:r>
            <a:endParaRPr lang="en-US" sz="1600" dirty="0"/>
          </a:p>
        </p:txBody>
      </p:sp>
      <p:sp>
        <p:nvSpPr>
          <p:cNvPr id="9" name="card"/>
          <p:cNvSpPr/>
          <p:nvPr/>
        </p:nvSpPr>
        <p:spPr>
          <a:xfrm>
            <a:off x="548640" y="3044952"/>
            <a:ext cx="5440680" cy="960120"/>
          </a:xfrm>
          <a:prstGeom prst="roundRect">
            <a:avLst>
              <a:gd name="adj" fmla="val 9524"/>
            </a:avLst>
          </a:prstGeom>
          <a:solidFill>
            <a:srgbClr val="1B4A52"/>
          </a:solidFill>
          <a:ln/>
        </p:spPr>
      </p:sp>
      <p:sp>
        <p:nvSpPr>
          <p:cNvPr id="10" name="Text 8"/>
          <p:cNvSpPr txBox="1"/>
          <p:nvPr/>
        </p:nvSpPr>
        <p:spPr>
          <a:xfrm>
            <a:off x="777240" y="3118104"/>
            <a:ext cx="5029200" cy="822960"/>
          </a:xfrm>
          <a:prstGeom prst="rect">
            <a:avLst/>
          </a:prstGeom>
          <a:noFill/>
          <a:ln/>
        </p:spPr>
        <p:txBody>
          <a:bodyPr wrap="square" lIns="0" tIns="0" rIns="0" bIns="0" rtlCol="0" anchor="ctr"/>
          <a:lstStyle/>
          <a:p>
            <a:pPr marL="0" indent="0">
              <a:buNone/>
            </a:pPr>
            <a:r>
              <a:rPr lang="en-US" sz="1500" b="1" dirty="0">
                <a:solidFill>
                  <a:schemeClr val="accent5"/>
                </a:solidFill>
              </a:rPr>
              <a:t>Variables behave differently</a:t>
            </a:r>
            <a:endParaRPr lang="en-US" sz="1600" dirty="0"/>
          </a:p>
          <a:p>
            <a:pPr marL="0" indent="0">
              <a:buNone/>
            </a:pPr>
            <a:r>
              <a:rPr lang="en-US" sz="1300" dirty="0">
                <a:solidFill>
                  <a:schemeClr val="bg1"/>
                </a:solidFill>
              </a:rPr>
              <a:t>Fever: clinician isolated in 20% of notes (3.3% overall). Drug allergy: almost never.</a:t>
            </a:r>
            <a:endParaRPr lang="en-US" sz="1600" dirty="0"/>
          </a:p>
        </p:txBody>
      </p:sp>
      <p:sp>
        <p:nvSpPr>
          <p:cNvPr id="11" name="card"/>
          <p:cNvSpPr/>
          <p:nvPr/>
        </p:nvSpPr>
        <p:spPr>
          <a:xfrm>
            <a:off x="548640" y="4123944"/>
            <a:ext cx="5440680" cy="960120"/>
          </a:xfrm>
          <a:prstGeom prst="roundRect">
            <a:avLst>
              <a:gd name="adj" fmla="val 9524"/>
            </a:avLst>
          </a:prstGeom>
          <a:solidFill>
            <a:srgbClr val="1B4A52"/>
          </a:solidFill>
          <a:ln/>
        </p:spPr>
      </p:sp>
      <p:sp>
        <p:nvSpPr>
          <p:cNvPr id="12" name="Text 10"/>
          <p:cNvSpPr txBox="1"/>
          <p:nvPr/>
        </p:nvSpPr>
        <p:spPr>
          <a:xfrm>
            <a:off x="777240" y="4197096"/>
            <a:ext cx="5029200" cy="822960"/>
          </a:xfrm>
          <a:prstGeom prst="rect">
            <a:avLst/>
          </a:prstGeom>
          <a:noFill/>
          <a:ln/>
        </p:spPr>
        <p:txBody>
          <a:bodyPr wrap="square" lIns="0" tIns="0" rIns="0" bIns="0" rtlCol="0" anchor="ctr"/>
          <a:lstStyle/>
          <a:p>
            <a:pPr marL="0" indent="0">
              <a:buNone/>
            </a:pPr>
            <a:r>
              <a:rPr lang="en-US" sz="1500" b="1" dirty="0">
                <a:solidFill>
                  <a:schemeClr val="accent5"/>
                </a:solidFill>
              </a:rPr>
              <a:t>Unanimous models beat the clinician</a:t>
            </a:r>
            <a:endParaRPr lang="en-US" sz="1600" dirty="0"/>
          </a:p>
          <a:p>
            <a:pPr marL="0" indent="0">
              <a:buNone/>
            </a:pPr>
            <a:r>
              <a:rPr lang="en-US" sz="1300" dirty="0">
                <a:solidFill>
                  <a:schemeClr val="bg1"/>
                </a:solidFill>
              </a:rPr>
              <a:t>Fever: models right in 96% (value) and 87% (normothermia) of sampled cases; clinicians omit </a:t>
            </a:r>
            <a:r>
              <a:rPr lang="en-US" sz="1300" dirty="0" smtClean="0">
                <a:solidFill>
                  <a:schemeClr val="bg1"/>
                </a:solidFill>
              </a:rPr>
              <a:t>findings</a:t>
            </a:r>
            <a:r>
              <a:rPr lang="en-US" sz="1300" dirty="0">
                <a:solidFill>
                  <a:schemeClr val="bg1"/>
                </a:solidFill>
              </a:rPr>
              <a:t>.</a:t>
            </a:r>
            <a:endParaRPr lang="en-US" sz="1600" dirty="0"/>
          </a:p>
        </p:txBody>
      </p:sp>
      <p:sp>
        <p:nvSpPr>
          <p:cNvPr id="13" name="card"/>
          <p:cNvSpPr/>
          <p:nvPr/>
        </p:nvSpPr>
        <p:spPr>
          <a:xfrm>
            <a:off x="548640" y="5202936"/>
            <a:ext cx="5440680" cy="960120"/>
          </a:xfrm>
          <a:prstGeom prst="roundRect">
            <a:avLst>
              <a:gd name="adj" fmla="val 9524"/>
            </a:avLst>
          </a:prstGeom>
          <a:solidFill>
            <a:srgbClr val="1B4A52"/>
          </a:solidFill>
          <a:ln/>
        </p:spPr>
      </p:sp>
      <p:sp>
        <p:nvSpPr>
          <p:cNvPr id="14" name="Text 12"/>
          <p:cNvSpPr txBox="1"/>
          <p:nvPr/>
        </p:nvSpPr>
        <p:spPr>
          <a:xfrm>
            <a:off x="777240" y="5276088"/>
            <a:ext cx="5029200" cy="822960"/>
          </a:xfrm>
          <a:prstGeom prst="rect">
            <a:avLst/>
          </a:prstGeom>
          <a:noFill/>
          <a:ln/>
        </p:spPr>
        <p:txBody>
          <a:bodyPr wrap="square" lIns="0" tIns="0" rIns="0" bIns="0" rtlCol="0" anchor="ctr"/>
          <a:lstStyle/>
          <a:p>
            <a:pPr marL="0" indent="0">
              <a:buNone/>
            </a:pPr>
            <a:r>
              <a:rPr lang="en-US" sz="1500" b="1" dirty="0">
                <a:solidFill>
                  <a:schemeClr val="accent5"/>
                </a:solidFill>
              </a:rPr>
              <a:t>Claude as referee does not help</a:t>
            </a:r>
            <a:endParaRPr lang="en-US" sz="1600" dirty="0"/>
          </a:p>
          <a:p>
            <a:pPr marL="0" indent="0">
              <a:buNone/>
            </a:pPr>
            <a:r>
              <a:rPr lang="en-US" sz="1300" dirty="0">
                <a:solidFill>
                  <a:schemeClr val="bg1"/>
                </a:solidFill>
              </a:rPr>
              <a:t>Short prompt: worse than the 5 models. Long prompt: rarely disagrees, no net gain.</a:t>
            </a:r>
            <a:endParaRPr lang="en-US" sz="1600" dirty="0"/>
          </a:p>
        </p:txBody>
      </p:sp>
      <p:sp>
        <p:nvSpPr>
          <p:cNvPr id="15" name="card"/>
          <p:cNvSpPr/>
          <p:nvPr/>
        </p:nvSpPr>
        <p:spPr>
          <a:xfrm>
            <a:off x="6172200" y="1965960"/>
            <a:ext cx="5440680" cy="960120"/>
          </a:xfrm>
          <a:prstGeom prst="roundRect">
            <a:avLst>
              <a:gd name="adj" fmla="val 9524"/>
            </a:avLst>
          </a:prstGeom>
          <a:solidFill>
            <a:srgbClr val="1B4A52"/>
          </a:solidFill>
          <a:ln/>
        </p:spPr>
      </p:sp>
      <p:sp>
        <p:nvSpPr>
          <p:cNvPr id="16" name="Text 14"/>
          <p:cNvSpPr txBox="1"/>
          <p:nvPr/>
        </p:nvSpPr>
        <p:spPr>
          <a:xfrm>
            <a:off x="6400800" y="2039112"/>
            <a:ext cx="5029200" cy="822960"/>
          </a:xfrm>
          <a:prstGeom prst="rect">
            <a:avLst/>
          </a:prstGeom>
          <a:noFill/>
          <a:ln/>
        </p:spPr>
        <p:txBody>
          <a:bodyPr wrap="square" lIns="0" tIns="0" rIns="0" bIns="0" rtlCol="0" anchor="ctr"/>
          <a:lstStyle/>
          <a:p>
            <a:pPr marL="0" indent="0">
              <a:buNone/>
            </a:pPr>
            <a:r>
              <a:rPr lang="en-US" sz="1500" b="1" dirty="0">
                <a:solidFill>
                  <a:srgbClr val="E3A33B"/>
                </a:solidFill>
              </a:rPr>
              <a:t>Confirm on other variables</a:t>
            </a:r>
            <a:endParaRPr lang="en-US" sz="1600" dirty="0"/>
          </a:p>
          <a:p>
            <a:pPr marL="0" indent="0">
              <a:buNone/>
            </a:pPr>
            <a:r>
              <a:rPr lang="en-US" sz="1300" dirty="0">
                <a:solidFill>
                  <a:schemeClr val="bg1"/>
                </a:solidFill>
              </a:rPr>
              <a:t>Everything above rests on fever alone.</a:t>
            </a:r>
            <a:endParaRPr lang="en-US" sz="1600" dirty="0"/>
          </a:p>
        </p:txBody>
      </p:sp>
      <p:sp>
        <p:nvSpPr>
          <p:cNvPr id="17" name="card"/>
          <p:cNvSpPr/>
          <p:nvPr/>
        </p:nvSpPr>
        <p:spPr>
          <a:xfrm>
            <a:off x="6172200" y="3044952"/>
            <a:ext cx="5440680" cy="960120"/>
          </a:xfrm>
          <a:prstGeom prst="roundRect">
            <a:avLst>
              <a:gd name="adj" fmla="val 9524"/>
            </a:avLst>
          </a:prstGeom>
          <a:solidFill>
            <a:srgbClr val="1B4A52"/>
          </a:solidFill>
          <a:ln/>
        </p:spPr>
      </p:sp>
      <p:sp>
        <p:nvSpPr>
          <p:cNvPr id="18" name="Text 16"/>
          <p:cNvSpPr txBox="1"/>
          <p:nvPr/>
        </p:nvSpPr>
        <p:spPr>
          <a:xfrm>
            <a:off x="6400800" y="3118104"/>
            <a:ext cx="5029200" cy="822960"/>
          </a:xfrm>
          <a:prstGeom prst="rect">
            <a:avLst/>
          </a:prstGeom>
          <a:noFill/>
          <a:ln/>
        </p:spPr>
        <p:txBody>
          <a:bodyPr wrap="square" lIns="0" tIns="0" rIns="0" bIns="0" rtlCol="0" anchor="ctr"/>
          <a:lstStyle/>
          <a:p>
            <a:pPr marL="0" indent="0">
              <a:buNone/>
            </a:pPr>
            <a:r>
              <a:rPr lang="en-US" sz="1500" b="1" dirty="0">
                <a:solidFill>
                  <a:srgbClr val="E3A33B"/>
                </a:solidFill>
              </a:rPr>
              <a:t>Report sample sizes</a:t>
            </a:r>
            <a:endParaRPr lang="en-US" sz="1600" dirty="0"/>
          </a:p>
          <a:p>
            <a:pPr marL="0" indent="0">
              <a:buNone/>
            </a:pPr>
            <a:r>
              <a:rPr lang="en-US" sz="1300" dirty="0">
                <a:solidFill>
                  <a:schemeClr val="bg1"/>
                </a:solidFill>
              </a:rPr>
              <a:t>Give n and confidence intervals for the 96% and 87% checks.</a:t>
            </a:r>
            <a:endParaRPr lang="en-US" sz="1600" dirty="0"/>
          </a:p>
        </p:txBody>
      </p:sp>
      <p:sp>
        <p:nvSpPr>
          <p:cNvPr id="19" name="card"/>
          <p:cNvSpPr/>
          <p:nvPr/>
        </p:nvSpPr>
        <p:spPr>
          <a:xfrm>
            <a:off x="6172200" y="4123944"/>
            <a:ext cx="5440680" cy="960120"/>
          </a:xfrm>
          <a:prstGeom prst="roundRect">
            <a:avLst>
              <a:gd name="adj" fmla="val 9524"/>
            </a:avLst>
          </a:prstGeom>
          <a:solidFill>
            <a:srgbClr val="1B4A52"/>
          </a:solidFill>
          <a:ln/>
        </p:spPr>
      </p:sp>
      <p:sp>
        <p:nvSpPr>
          <p:cNvPr id="20" name="Text 18"/>
          <p:cNvSpPr txBox="1"/>
          <p:nvPr/>
        </p:nvSpPr>
        <p:spPr>
          <a:xfrm>
            <a:off x="6400800" y="4197096"/>
            <a:ext cx="5029200" cy="822960"/>
          </a:xfrm>
          <a:prstGeom prst="rect">
            <a:avLst/>
          </a:prstGeom>
          <a:noFill/>
          <a:ln/>
        </p:spPr>
        <p:txBody>
          <a:bodyPr wrap="square" lIns="0" tIns="0" rIns="0" bIns="0" rtlCol="0" anchor="ctr"/>
          <a:lstStyle/>
          <a:p>
            <a:pPr marL="0" indent="0">
              <a:buNone/>
            </a:pPr>
            <a:r>
              <a:rPr lang="en-US" sz="1500" b="1" dirty="0">
                <a:solidFill>
                  <a:srgbClr val="E3A33B"/>
                </a:solidFill>
              </a:rPr>
              <a:t>Define the correction rule</a:t>
            </a:r>
            <a:endParaRPr lang="en-US" sz="1600" dirty="0"/>
          </a:p>
          <a:p>
            <a:pPr marL="0" indent="0">
              <a:buNone/>
            </a:pPr>
            <a:r>
              <a:rPr lang="en-US" sz="1300" dirty="0">
                <a:solidFill>
                  <a:schemeClr val="bg1"/>
                </a:solidFill>
              </a:rPr>
              <a:t>Overwrite “unknown” on 5-model unanimity? What about 4–1 and split cases?</a:t>
            </a:r>
            <a:endParaRPr lang="en-US" sz="1600" dirty="0"/>
          </a:p>
        </p:txBody>
      </p:sp>
      <p:sp>
        <p:nvSpPr>
          <p:cNvPr id="21" name="card"/>
          <p:cNvSpPr/>
          <p:nvPr/>
        </p:nvSpPr>
        <p:spPr>
          <a:xfrm>
            <a:off x="6172200" y="5202936"/>
            <a:ext cx="5440680" cy="960120"/>
          </a:xfrm>
          <a:prstGeom prst="roundRect">
            <a:avLst>
              <a:gd name="adj" fmla="val 9524"/>
            </a:avLst>
          </a:prstGeom>
          <a:solidFill>
            <a:srgbClr val="1B4A52"/>
          </a:solidFill>
          <a:ln/>
        </p:spPr>
      </p:sp>
      <p:sp>
        <p:nvSpPr>
          <p:cNvPr id="22" name="Text 20"/>
          <p:cNvSpPr txBox="1"/>
          <p:nvPr/>
        </p:nvSpPr>
        <p:spPr>
          <a:xfrm>
            <a:off x="6400800" y="5276088"/>
            <a:ext cx="5029200" cy="822960"/>
          </a:xfrm>
          <a:prstGeom prst="rect">
            <a:avLst/>
          </a:prstGeom>
          <a:noFill/>
          <a:ln/>
        </p:spPr>
        <p:txBody>
          <a:bodyPr wrap="square" lIns="0" tIns="0" rIns="0" bIns="0" rtlCol="0" anchor="ctr"/>
          <a:lstStyle/>
          <a:p>
            <a:pPr marL="0" indent="0">
              <a:buNone/>
            </a:pPr>
            <a:r>
              <a:rPr lang="en-US" sz="1500" b="1" dirty="0">
                <a:solidFill>
                  <a:srgbClr val="E3A33B"/>
                </a:solidFill>
              </a:rPr>
              <a:t>Avoid circularity</a:t>
            </a:r>
            <a:endParaRPr lang="en-US" sz="1600" dirty="0"/>
          </a:p>
          <a:p>
            <a:pPr marL="0" indent="0">
              <a:buNone/>
            </a:pPr>
            <a:r>
              <a:rPr lang="en-US" sz="1300" dirty="0">
                <a:solidFill>
                  <a:schemeClr val="bg1"/>
                </a:solidFill>
              </a:rPr>
              <a:t>Correcting with these 5 models may favour them in the final LLM selection.</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5"/>
                </a:solidFill>
              </a:defRPr>
            </a:lvl1pPr>
          </a:lstStyle>
          <a:p>
            <a:pPr algn="r"/>
            <a:fld id="{F7021451-1387-4CA6-816F-3879F97B5CBC}" type="slidenum">
              <a:rPr lang="en-US" b="0"/>
              <a:t>18</a:t>
            </a:fld>
            <a:endParaRPr lang="en-US"/>
          </a:p>
        </p:txBody>
      </p:sp>
    </p:spTree>
    <p:extLst>
      <p:ext uri="{BB962C8B-B14F-4D97-AF65-F5344CB8AC3E}">
        <p14:creationId xmlns:p14="http://schemas.microsoft.com/office/powerpoint/2010/main" val="4294625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eCREAM WP1">
  <a:themeElements>
    <a:clrScheme name="eCREAM WP1">
      <a:dk1>
        <a:srgbClr val="1A2530"/>
      </a:dk1>
      <a:lt1>
        <a:srgbClr val="FFFFFF"/>
      </a:lt1>
      <a:dk2>
        <a:srgbClr val="12343B"/>
      </a:dk2>
      <a:lt2>
        <a:srgbClr val="EEF3F3"/>
      </a:lt2>
      <a:accent1>
        <a:srgbClr val="1F7A74"/>
      </a:accent1>
      <a:accent2>
        <a:srgbClr val="D7263D"/>
      </a:accent2>
      <a:accent3>
        <a:srgbClr val="E3A33B"/>
      </a:accent3>
      <a:accent4>
        <a:srgbClr val="7C8C96"/>
      </a:accent4>
      <a:accent5>
        <a:srgbClr val="9CC9C4"/>
      </a:accent5>
      <a:accent6>
        <a:srgbClr val="2F4858"/>
      </a:accent6>
      <a:hlink>
        <a:srgbClr val="1F7A74"/>
      </a:hlink>
      <a:folHlink>
        <a:srgbClr val="2F4858"/>
      </a:folHlink>
    </a:clrScheme>
    <a:fontScheme name="eCREAM WP1">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TotalTime>
  <Words>3061</Words>
  <Application>Microsoft Office PowerPoint</Application>
  <PresentationFormat>Widescreen</PresentationFormat>
  <Paragraphs>304</Paragraphs>
  <Slides>18</Slides>
  <Notes>17</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18</vt:i4>
      </vt:variant>
    </vt:vector>
  </HeadingPairs>
  <TitlesOfParts>
    <vt:vector size="23" baseType="lpstr">
      <vt:lpstr>Arial</vt:lpstr>
      <vt:lpstr>Calibri</vt:lpstr>
      <vt:lpstr>Cambria</vt:lpstr>
      <vt:lpstr>Times New Roman</vt:lpstr>
      <vt:lpstr>eCREAM WP1</vt:lpstr>
      <vt:lpstr>Presentazione standard di PowerPoint</vt:lpstr>
      <vt:lpstr>Why we need a benchmark with known ground truth</vt:lpstr>
      <vt:lpstr>142 variables per note: harder than expected</vt:lpstr>
      <vt:lpstr>The idea: use 5 LLMs as independent annotators</vt:lpstr>
      <vt:lpstr>7 agreement configurations among the 5 models</vt:lpstr>
      <vt:lpstr>In almost 9 out of 10 cases at least 4 of 5 models agree</vt:lpstr>
      <vt:lpstr>98% “unknown”: easy agreement must be set apart</vt:lpstr>
      <vt:lpstr>Models’ agreement when clinicians made an annotation</vt:lpstr>
      <vt:lpstr>With the clinician: from 7 to 19 combinations</vt:lpstr>
      <vt:lpstr>Where the clinician stands relative to the models</vt:lpstr>
      <vt:lpstr>What the data tell us</vt:lpstr>
      <vt:lpstr>Clinician ≠ unknown: similar agreement across variables: Fever &amp; History of drug allergy</vt:lpstr>
      <vt:lpstr>Clinician ≠ unknown: where the clinician stands</vt:lpstr>
      <vt:lpstr>Fever: “unknown” where the models find a value</vt:lpstr>
      <vt:lpstr>The 702 notes: what the 5 models say</vt:lpstr>
      <vt:lpstr>Claude as referee: no gain over the 5 models</vt:lpstr>
      <vt:lpstr>When the 5 models agree, they are usually right</vt:lpstr>
      <vt:lpstr>Key findings and open points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eCREAM WP1 – Annotation benchmark and LLM agreement</dc:title>
  <dc:subject>PptxGenJS Presentation</dc:subject>
  <dc:creator>eCREAM WP1</dc:creator>
  <cp:lastModifiedBy>Guido Bertolini</cp:lastModifiedBy>
  <cp:revision>20</cp:revision>
  <dcterms:created xsi:type="dcterms:W3CDTF">2026-10-13T08:10:31Z</dcterms:created>
  <dcterms:modified xsi:type="dcterms:W3CDTF">2026-10-14T21:31:51Z</dcterms:modified>
</cp:coreProperties>
</file>